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90"/>
  </p:notesMasterIdLst>
  <p:sldIdLst>
    <p:sldId id="315" r:id="rId2"/>
    <p:sldId id="316" r:id="rId3"/>
    <p:sldId id="317" r:id="rId4"/>
    <p:sldId id="318" r:id="rId5"/>
    <p:sldId id="319" r:id="rId6"/>
    <p:sldId id="320" r:id="rId7"/>
    <p:sldId id="321" r:id="rId8"/>
    <p:sldId id="322" r:id="rId9"/>
    <p:sldId id="323" r:id="rId10"/>
    <p:sldId id="324" r:id="rId11"/>
    <p:sldId id="325" r:id="rId12"/>
    <p:sldId id="326" r:id="rId13"/>
    <p:sldId id="358" r:id="rId14"/>
    <p:sldId id="327" r:id="rId15"/>
    <p:sldId id="359" r:id="rId16"/>
    <p:sldId id="361" r:id="rId17"/>
    <p:sldId id="360" r:id="rId18"/>
    <p:sldId id="328" r:id="rId19"/>
    <p:sldId id="329" r:id="rId20"/>
    <p:sldId id="330" r:id="rId21"/>
    <p:sldId id="331" r:id="rId22"/>
    <p:sldId id="332" r:id="rId23"/>
    <p:sldId id="333" r:id="rId24"/>
    <p:sldId id="334" r:id="rId25"/>
    <p:sldId id="335" r:id="rId26"/>
    <p:sldId id="336" r:id="rId27"/>
    <p:sldId id="357" r:id="rId28"/>
    <p:sldId id="362" r:id="rId29"/>
    <p:sldId id="363" r:id="rId30"/>
    <p:sldId id="364" r:id="rId31"/>
    <p:sldId id="365" r:id="rId32"/>
    <p:sldId id="366" r:id="rId33"/>
    <p:sldId id="367" r:id="rId34"/>
    <p:sldId id="401" r:id="rId35"/>
    <p:sldId id="402" r:id="rId36"/>
    <p:sldId id="403" r:id="rId37"/>
    <p:sldId id="337" r:id="rId38"/>
    <p:sldId id="376" r:id="rId39"/>
    <p:sldId id="370" r:id="rId40"/>
    <p:sldId id="412" r:id="rId41"/>
    <p:sldId id="413" r:id="rId42"/>
    <p:sldId id="372" r:id="rId43"/>
    <p:sldId id="373" r:id="rId44"/>
    <p:sldId id="414" r:id="rId45"/>
    <p:sldId id="415" r:id="rId46"/>
    <p:sldId id="416" r:id="rId47"/>
    <p:sldId id="371" r:id="rId48"/>
    <p:sldId id="374" r:id="rId49"/>
    <p:sldId id="375" r:id="rId50"/>
    <p:sldId id="417" r:id="rId51"/>
    <p:sldId id="379" r:id="rId52"/>
    <p:sldId id="377" r:id="rId53"/>
    <p:sldId id="378" r:id="rId54"/>
    <p:sldId id="380" r:id="rId55"/>
    <p:sldId id="381" r:id="rId56"/>
    <p:sldId id="382" r:id="rId57"/>
    <p:sldId id="383" r:id="rId58"/>
    <p:sldId id="339" r:id="rId59"/>
    <p:sldId id="345" r:id="rId60"/>
    <p:sldId id="346" r:id="rId61"/>
    <p:sldId id="347" r:id="rId62"/>
    <p:sldId id="348" r:id="rId63"/>
    <p:sldId id="340" r:id="rId64"/>
    <p:sldId id="341" r:id="rId65"/>
    <p:sldId id="349" r:id="rId66"/>
    <p:sldId id="350" r:id="rId67"/>
    <p:sldId id="387" r:id="rId68"/>
    <p:sldId id="388" r:id="rId69"/>
    <p:sldId id="400" r:id="rId70"/>
    <p:sldId id="404" r:id="rId71"/>
    <p:sldId id="389" r:id="rId72"/>
    <p:sldId id="394" r:id="rId73"/>
    <p:sldId id="395" r:id="rId74"/>
    <p:sldId id="392" r:id="rId75"/>
    <p:sldId id="393" r:id="rId76"/>
    <p:sldId id="391" r:id="rId77"/>
    <p:sldId id="390" r:id="rId78"/>
    <p:sldId id="396" r:id="rId79"/>
    <p:sldId id="408" r:id="rId80"/>
    <p:sldId id="398" r:id="rId81"/>
    <p:sldId id="397" r:id="rId82"/>
    <p:sldId id="407" r:id="rId83"/>
    <p:sldId id="405" r:id="rId84"/>
    <p:sldId id="399" r:id="rId85"/>
    <p:sldId id="409" r:id="rId86"/>
    <p:sldId id="410" r:id="rId87"/>
    <p:sldId id="406" r:id="rId88"/>
    <p:sldId id="411"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1BEF83-DB45-43EC-9EFA-BCF853D95AC6}">
          <p14:sldIdLst>
            <p14:sldId id="315"/>
            <p14:sldId id="316"/>
            <p14:sldId id="317"/>
            <p14:sldId id="318"/>
            <p14:sldId id="319"/>
            <p14:sldId id="320"/>
            <p14:sldId id="321"/>
            <p14:sldId id="322"/>
            <p14:sldId id="323"/>
            <p14:sldId id="324"/>
            <p14:sldId id="325"/>
            <p14:sldId id="326"/>
            <p14:sldId id="358"/>
            <p14:sldId id="327"/>
            <p14:sldId id="359"/>
            <p14:sldId id="361"/>
            <p14:sldId id="360"/>
            <p14:sldId id="328"/>
            <p14:sldId id="329"/>
            <p14:sldId id="330"/>
            <p14:sldId id="331"/>
            <p14:sldId id="332"/>
            <p14:sldId id="333"/>
            <p14:sldId id="334"/>
            <p14:sldId id="335"/>
            <p14:sldId id="336"/>
            <p14:sldId id="357"/>
            <p14:sldId id="362"/>
            <p14:sldId id="363"/>
            <p14:sldId id="364"/>
            <p14:sldId id="365"/>
            <p14:sldId id="366"/>
            <p14:sldId id="367"/>
            <p14:sldId id="401"/>
            <p14:sldId id="402"/>
            <p14:sldId id="403"/>
            <p14:sldId id="337"/>
            <p14:sldId id="376"/>
            <p14:sldId id="370"/>
            <p14:sldId id="412"/>
            <p14:sldId id="413"/>
            <p14:sldId id="372"/>
            <p14:sldId id="373"/>
            <p14:sldId id="414"/>
            <p14:sldId id="415"/>
            <p14:sldId id="416"/>
            <p14:sldId id="371"/>
            <p14:sldId id="374"/>
            <p14:sldId id="375"/>
            <p14:sldId id="417"/>
            <p14:sldId id="379"/>
            <p14:sldId id="377"/>
            <p14:sldId id="378"/>
            <p14:sldId id="380"/>
            <p14:sldId id="381"/>
            <p14:sldId id="382"/>
            <p14:sldId id="383"/>
            <p14:sldId id="339"/>
            <p14:sldId id="345"/>
            <p14:sldId id="346"/>
            <p14:sldId id="347"/>
            <p14:sldId id="348"/>
            <p14:sldId id="340"/>
            <p14:sldId id="341"/>
            <p14:sldId id="349"/>
            <p14:sldId id="350"/>
            <p14:sldId id="387"/>
            <p14:sldId id="388"/>
            <p14:sldId id="400"/>
            <p14:sldId id="404"/>
            <p14:sldId id="389"/>
            <p14:sldId id="394"/>
            <p14:sldId id="395"/>
            <p14:sldId id="392"/>
            <p14:sldId id="393"/>
            <p14:sldId id="391"/>
            <p14:sldId id="390"/>
            <p14:sldId id="396"/>
            <p14:sldId id="408"/>
            <p14:sldId id="398"/>
            <p14:sldId id="397"/>
            <p14:sldId id="407"/>
            <p14:sldId id="405"/>
            <p14:sldId id="399"/>
            <p14:sldId id="409"/>
            <p14:sldId id="410"/>
            <p14:sldId id="406"/>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7EB4E-14D5-40F7-9992-D8E45238FB73}" v="12" dt="2023-01-22T09:45:14.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434" autoAdjust="0"/>
  </p:normalViewPr>
  <p:slideViewPr>
    <p:cSldViewPr>
      <p:cViewPr varScale="1">
        <p:scale>
          <a:sx n="59" d="100"/>
          <a:sy n="59" d="100"/>
        </p:scale>
        <p:origin x="1524"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shri Sonawane" userId="ae68715ff9294c9d" providerId="LiveId" clId="{EAE21668-3E52-4B60-9432-E142227FC493}"/>
    <pc:docChg chg="undo custSel addSld delSld modSld">
      <pc:chgData name="Jayshri Sonawane" userId="ae68715ff9294c9d" providerId="LiveId" clId="{EAE21668-3E52-4B60-9432-E142227FC493}" dt="2022-09-28T17:47:51.955" v="394" actId="14100"/>
      <pc:docMkLst>
        <pc:docMk/>
      </pc:docMkLst>
      <pc:sldChg chg="del">
        <pc:chgData name="Jayshri Sonawane" userId="ae68715ff9294c9d" providerId="LiveId" clId="{EAE21668-3E52-4B60-9432-E142227FC493}" dt="2022-09-28T16:55:40.735" v="2" actId="47"/>
        <pc:sldMkLst>
          <pc:docMk/>
          <pc:sldMk cId="0" sldId="259"/>
        </pc:sldMkLst>
      </pc:sldChg>
      <pc:sldChg chg="del">
        <pc:chgData name="Jayshri Sonawane" userId="ae68715ff9294c9d" providerId="LiveId" clId="{EAE21668-3E52-4B60-9432-E142227FC493}" dt="2022-09-28T16:55:40.908" v="3" actId="47"/>
        <pc:sldMkLst>
          <pc:docMk/>
          <pc:sldMk cId="3309544829" sldId="274"/>
        </pc:sldMkLst>
      </pc:sldChg>
      <pc:sldChg chg="del">
        <pc:chgData name="Jayshri Sonawane" userId="ae68715ff9294c9d" providerId="LiveId" clId="{EAE21668-3E52-4B60-9432-E142227FC493}" dt="2022-09-28T16:55:41.418" v="4" actId="47"/>
        <pc:sldMkLst>
          <pc:docMk/>
          <pc:sldMk cId="3660643561" sldId="275"/>
        </pc:sldMkLst>
      </pc:sldChg>
      <pc:sldChg chg="del">
        <pc:chgData name="Jayshri Sonawane" userId="ae68715ff9294c9d" providerId="LiveId" clId="{EAE21668-3E52-4B60-9432-E142227FC493}" dt="2022-09-28T16:55:41.466" v="5" actId="47"/>
        <pc:sldMkLst>
          <pc:docMk/>
          <pc:sldMk cId="4067597168" sldId="276"/>
        </pc:sldMkLst>
      </pc:sldChg>
      <pc:sldChg chg="del">
        <pc:chgData name="Jayshri Sonawane" userId="ae68715ff9294c9d" providerId="LiveId" clId="{EAE21668-3E52-4B60-9432-E142227FC493}" dt="2022-09-28T16:55:41.493" v="6" actId="47"/>
        <pc:sldMkLst>
          <pc:docMk/>
          <pc:sldMk cId="658256425" sldId="277"/>
        </pc:sldMkLst>
      </pc:sldChg>
      <pc:sldChg chg="del">
        <pc:chgData name="Jayshri Sonawane" userId="ae68715ff9294c9d" providerId="LiveId" clId="{EAE21668-3E52-4B60-9432-E142227FC493}" dt="2022-09-28T16:55:41.524" v="7" actId="47"/>
        <pc:sldMkLst>
          <pc:docMk/>
          <pc:sldMk cId="1790444468" sldId="278"/>
        </pc:sldMkLst>
      </pc:sldChg>
      <pc:sldChg chg="del">
        <pc:chgData name="Jayshri Sonawane" userId="ae68715ff9294c9d" providerId="LiveId" clId="{EAE21668-3E52-4B60-9432-E142227FC493}" dt="2022-09-28T16:55:41.554" v="8" actId="47"/>
        <pc:sldMkLst>
          <pc:docMk/>
          <pc:sldMk cId="3838275744" sldId="279"/>
        </pc:sldMkLst>
      </pc:sldChg>
      <pc:sldChg chg="del">
        <pc:chgData name="Jayshri Sonawane" userId="ae68715ff9294c9d" providerId="LiveId" clId="{EAE21668-3E52-4B60-9432-E142227FC493}" dt="2022-09-28T16:55:41.585" v="9" actId="47"/>
        <pc:sldMkLst>
          <pc:docMk/>
          <pc:sldMk cId="746861343" sldId="280"/>
        </pc:sldMkLst>
      </pc:sldChg>
      <pc:sldChg chg="del">
        <pc:chgData name="Jayshri Sonawane" userId="ae68715ff9294c9d" providerId="LiveId" clId="{EAE21668-3E52-4B60-9432-E142227FC493}" dt="2022-09-28T16:55:41.648" v="10" actId="47"/>
        <pc:sldMkLst>
          <pc:docMk/>
          <pc:sldMk cId="3785716704" sldId="281"/>
        </pc:sldMkLst>
      </pc:sldChg>
      <pc:sldChg chg="del">
        <pc:chgData name="Jayshri Sonawane" userId="ae68715ff9294c9d" providerId="LiveId" clId="{EAE21668-3E52-4B60-9432-E142227FC493}" dt="2022-09-28T16:55:41.692" v="11" actId="47"/>
        <pc:sldMkLst>
          <pc:docMk/>
          <pc:sldMk cId="2389512204" sldId="282"/>
        </pc:sldMkLst>
      </pc:sldChg>
      <pc:sldChg chg="del">
        <pc:chgData name="Jayshri Sonawane" userId="ae68715ff9294c9d" providerId="LiveId" clId="{EAE21668-3E52-4B60-9432-E142227FC493}" dt="2022-09-28T16:55:41.749" v="12" actId="47"/>
        <pc:sldMkLst>
          <pc:docMk/>
          <pc:sldMk cId="2936765841" sldId="283"/>
        </pc:sldMkLst>
      </pc:sldChg>
      <pc:sldChg chg="del">
        <pc:chgData name="Jayshri Sonawane" userId="ae68715ff9294c9d" providerId="LiveId" clId="{EAE21668-3E52-4B60-9432-E142227FC493}" dt="2022-09-28T16:55:41.802" v="13" actId="47"/>
        <pc:sldMkLst>
          <pc:docMk/>
          <pc:sldMk cId="120557522" sldId="284"/>
        </pc:sldMkLst>
      </pc:sldChg>
      <pc:sldChg chg="del">
        <pc:chgData name="Jayshri Sonawane" userId="ae68715ff9294c9d" providerId="LiveId" clId="{EAE21668-3E52-4B60-9432-E142227FC493}" dt="2022-09-28T16:55:41.837" v="14" actId="47"/>
        <pc:sldMkLst>
          <pc:docMk/>
          <pc:sldMk cId="2718437565" sldId="285"/>
        </pc:sldMkLst>
      </pc:sldChg>
      <pc:sldChg chg="del">
        <pc:chgData name="Jayshri Sonawane" userId="ae68715ff9294c9d" providerId="LiveId" clId="{EAE21668-3E52-4B60-9432-E142227FC493}" dt="2022-09-28T16:55:41.865" v="15" actId="47"/>
        <pc:sldMkLst>
          <pc:docMk/>
          <pc:sldMk cId="1797922284" sldId="286"/>
        </pc:sldMkLst>
      </pc:sldChg>
      <pc:sldChg chg="del">
        <pc:chgData name="Jayshri Sonawane" userId="ae68715ff9294c9d" providerId="LiveId" clId="{EAE21668-3E52-4B60-9432-E142227FC493}" dt="2022-09-28T16:55:41.901" v="16" actId="47"/>
        <pc:sldMkLst>
          <pc:docMk/>
          <pc:sldMk cId="3955399528" sldId="287"/>
        </pc:sldMkLst>
      </pc:sldChg>
      <pc:sldChg chg="del">
        <pc:chgData name="Jayshri Sonawane" userId="ae68715ff9294c9d" providerId="LiveId" clId="{EAE21668-3E52-4B60-9432-E142227FC493}" dt="2022-09-28T16:55:41.932" v="17" actId="47"/>
        <pc:sldMkLst>
          <pc:docMk/>
          <pc:sldMk cId="1135783427" sldId="291"/>
        </pc:sldMkLst>
      </pc:sldChg>
      <pc:sldChg chg="del">
        <pc:chgData name="Jayshri Sonawane" userId="ae68715ff9294c9d" providerId="LiveId" clId="{EAE21668-3E52-4B60-9432-E142227FC493}" dt="2022-09-28T16:55:41.960" v="18" actId="47"/>
        <pc:sldMkLst>
          <pc:docMk/>
          <pc:sldMk cId="1134220158" sldId="292"/>
        </pc:sldMkLst>
      </pc:sldChg>
      <pc:sldChg chg="del">
        <pc:chgData name="Jayshri Sonawane" userId="ae68715ff9294c9d" providerId="LiveId" clId="{EAE21668-3E52-4B60-9432-E142227FC493}" dt="2022-09-28T16:55:42.003" v="19" actId="47"/>
        <pc:sldMkLst>
          <pc:docMk/>
          <pc:sldMk cId="1455387592" sldId="293"/>
        </pc:sldMkLst>
      </pc:sldChg>
      <pc:sldChg chg="del">
        <pc:chgData name="Jayshri Sonawane" userId="ae68715ff9294c9d" providerId="LiveId" clId="{EAE21668-3E52-4B60-9432-E142227FC493}" dt="2022-09-28T16:55:43.849" v="21" actId="47"/>
        <pc:sldMkLst>
          <pc:docMk/>
          <pc:sldMk cId="2097132502" sldId="294"/>
        </pc:sldMkLst>
      </pc:sldChg>
      <pc:sldChg chg="del">
        <pc:chgData name="Jayshri Sonawane" userId="ae68715ff9294c9d" providerId="LiveId" clId="{EAE21668-3E52-4B60-9432-E142227FC493}" dt="2022-09-28T16:55:43.947" v="23" actId="47"/>
        <pc:sldMkLst>
          <pc:docMk/>
          <pc:sldMk cId="354036246" sldId="295"/>
        </pc:sldMkLst>
      </pc:sldChg>
      <pc:sldChg chg="del">
        <pc:chgData name="Jayshri Sonawane" userId="ae68715ff9294c9d" providerId="LiveId" clId="{EAE21668-3E52-4B60-9432-E142227FC493}" dt="2022-09-28T16:55:43.966" v="24" actId="47"/>
        <pc:sldMkLst>
          <pc:docMk/>
          <pc:sldMk cId="1093021672" sldId="297"/>
        </pc:sldMkLst>
      </pc:sldChg>
      <pc:sldChg chg="del">
        <pc:chgData name="Jayshri Sonawane" userId="ae68715ff9294c9d" providerId="LiveId" clId="{EAE21668-3E52-4B60-9432-E142227FC493}" dt="2022-09-28T16:55:44" v="25" actId="47"/>
        <pc:sldMkLst>
          <pc:docMk/>
          <pc:sldMk cId="3040295719" sldId="298"/>
        </pc:sldMkLst>
      </pc:sldChg>
      <pc:sldChg chg="del">
        <pc:chgData name="Jayshri Sonawane" userId="ae68715ff9294c9d" providerId="LiveId" clId="{EAE21668-3E52-4B60-9432-E142227FC493}" dt="2022-09-28T16:55:44.019" v="26" actId="47"/>
        <pc:sldMkLst>
          <pc:docMk/>
          <pc:sldMk cId="1777655436" sldId="299"/>
        </pc:sldMkLst>
      </pc:sldChg>
      <pc:sldChg chg="del">
        <pc:chgData name="Jayshri Sonawane" userId="ae68715ff9294c9d" providerId="LiveId" clId="{EAE21668-3E52-4B60-9432-E142227FC493}" dt="2022-09-28T16:55:44.135" v="30" actId="47"/>
        <pc:sldMkLst>
          <pc:docMk/>
          <pc:sldMk cId="2742874763" sldId="306"/>
        </pc:sldMkLst>
      </pc:sldChg>
      <pc:sldChg chg="del">
        <pc:chgData name="Jayshri Sonawane" userId="ae68715ff9294c9d" providerId="LiveId" clId="{EAE21668-3E52-4B60-9432-E142227FC493}" dt="2022-09-28T16:55:44.149" v="31" actId="47"/>
        <pc:sldMkLst>
          <pc:docMk/>
          <pc:sldMk cId="3123892944" sldId="307"/>
        </pc:sldMkLst>
      </pc:sldChg>
      <pc:sldChg chg="del">
        <pc:chgData name="Jayshri Sonawane" userId="ae68715ff9294c9d" providerId="LiveId" clId="{EAE21668-3E52-4B60-9432-E142227FC493}" dt="2022-09-28T16:55:46.570" v="33" actId="47"/>
        <pc:sldMkLst>
          <pc:docMk/>
          <pc:sldMk cId="3867348170" sldId="308"/>
        </pc:sldMkLst>
      </pc:sldChg>
      <pc:sldChg chg="del">
        <pc:chgData name="Jayshri Sonawane" userId="ae68715ff9294c9d" providerId="LiveId" clId="{EAE21668-3E52-4B60-9432-E142227FC493}" dt="2022-09-28T16:55:46.921" v="35" actId="47"/>
        <pc:sldMkLst>
          <pc:docMk/>
          <pc:sldMk cId="2796193394" sldId="309"/>
        </pc:sldMkLst>
      </pc:sldChg>
      <pc:sldChg chg="del">
        <pc:chgData name="Jayshri Sonawane" userId="ae68715ff9294c9d" providerId="LiveId" clId="{EAE21668-3E52-4B60-9432-E142227FC493}" dt="2022-09-28T16:55:46.769" v="34" actId="47"/>
        <pc:sldMkLst>
          <pc:docMk/>
          <pc:sldMk cId="4269432754" sldId="310"/>
        </pc:sldMkLst>
      </pc:sldChg>
      <pc:sldChg chg="del">
        <pc:chgData name="Jayshri Sonawane" userId="ae68715ff9294c9d" providerId="LiveId" clId="{EAE21668-3E52-4B60-9432-E142227FC493}" dt="2022-09-28T16:55:47.113" v="36" actId="47"/>
        <pc:sldMkLst>
          <pc:docMk/>
          <pc:sldMk cId="1190623943" sldId="311"/>
        </pc:sldMkLst>
      </pc:sldChg>
      <pc:sldChg chg="del">
        <pc:chgData name="Jayshri Sonawane" userId="ae68715ff9294c9d" providerId="LiveId" clId="{EAE21668-3E52-4B60-9432-E142227FC493}" dt="2022-09-28T16:55:48.645" v="37" actId="47"/>
        <pc:sldMkLst>
          <pc:docMk/>
          <pc:sldMk cId="4059620864" sldId="312"/>
        </pc:sldMkLst>
      </pc:sldChg>
      <pc:sldChg chg="del">
        <pc:chgData name="Jayshri Sonawane" userId="ae68715ff9294c9d" providerId="LiveId" clId="{EAE21668-3E52-4B60-9432-E142227FC493}" dt="2022-09-28T16:55:48.861" v="38" actId="47"/>
        <pc:sldMkLst>
          <pc:docMk/>
          <pc:sldMk cId="58415763" sldId="313"/>
        </pc:sldMkLst>
      </pc:sldChg>
      <pc:sldChg chg="del">
        <pc:chgData name="Jayshri Sonawane" userId="ae68715ff9294c9d" providerId="LiveId" clId="{EAE21668-3E52-4B60-9432-E142227FC493}" dt="2022-09-28T16:55:49.729" v="39" actId="47"/>
        <pc:sldMkLst>
          <pc:docMk/>
          <pc:sldMk cId="1469338873" sldId="314"/>
        </pc:sldMkLst>
      </pc:sldChg>
      <pc:sldChg chg="modSp mod">
        <pc:chgData name="Jayshri Sonawane" userId="ae68715ff9294c9d" providerId="LiveId" clId="{EAE21668-3E52-4B60-9432-E142227FC493}" dt="2022-09-28T17:03:11.795" v="216" actId="5793"/>
        <pc:sldMkLst>
          <pc:docMk/>
          <pc:sldMk cId="2610175775" sldId="315"/>
        </pc:sldMkLst>
        <pc:spChg chg="mod">
          <ac:chgData name="Jayshri Sonawane" userId="ae68715ff9294c9d" providerId="LiveId" clId="{EAE21668-3E52-4B60-9432-E142227FC493}" dt="2022-09-28T16:56:30.470" v="66" actId="20577"/>
          <ac:spMkLst>
            <pc:docMk/>
            <pc:sldMk cId="2610175775" sldId="315"/>
            <ac:spMk id="2" creationId="{00000000-0000-0000-0000-000000000000}"/>
          </ac:spMkLst>
        </pc:spChg>
        <pc:spChg chg="mod">
          <ac:chgData name="Jayshri Sonawane" userId="ae68715ff9294c9d" providerId="LiveId" clId="{EAE21668-3E52-4B60-9432-E142227FC493}" dt="2022-09-28T17:03:11.795" v="216" actId="5793"/>
          <ac:spMkLst>
            <pc:docMk/>
            <pc:sldMk cId="2610175775" sldId="315"/>
            <ac:spMk id="3" creationId="{00000000-0000-0000-0000-000000000000}"/>
          </ac:spMkLst>
        </pc:spChg>
      </pc:sldChg>
      <pc:sldChg chg="addSp modSp new">
        <pc:chgData name="Jayshri Sonawane" userId="ae68715ff9294c9d" providerId="LiveId" clId="{EAE21668-3E52-4B60-9432-E142227FC493}" dt="2022-09-28T17:03:34.185" v="219" actId="14100"/>
        <pc:sldMkLst>
          <pc:docMk/>
          <pc:sldMk cId="2282145869" sldId="316"/>
        </pc:sldMkLst>
        <pc:picChg chg="add mod">
          <ac:chgData name="Jayshri Sonawane" userId="ae68715ff9294c9d" providerId="LiveId" clId="{EAE21668-3E52-4B60-9432-E142227FC493}" dt="2022-09-28T17:03:34.185" v="219" actId="14100"/>
          <ac:picMkLst>
            <pc:docMk/>
            <pc:sldMk cId="2282145869" sldId="316"/>
            <ac:picMk id="1026" creationId="{291E9D46-43FB-7E85-ABE0-0806CC4C4F51}"/>
          </ac:picMkLst>
        </pc:picChg>
      </pc:sldChg>
      <pc:sldChg chg="modSp new mod">
        <pc:chgData name="Jayshri Sonawane" userId="ae68715ff9294c9d" providerId="LiveId" clId="{EAE21668-3E52-4B60-9432-E142227FC493}" dt="2022-09-28T17:05:17.489" v="227"/>
        <pc:sldMkLst>
          <pc:docMk/>
          <pc:sldMk cId="2123174737" sldId="317"/>
        </pc:sldMkLst>
        <pc:spChg chg="mod">
          <ac:chgData name="Jayshri Sonawane" userId="ae68715ff9294c9d" providerId="LiveId" clId="{EAE21668-3E52-4B60-9432-E142227FC493}" dt="2022-09-28T17:05:17.489" v="227"/>
          <ac:spMkLst>
            <pc:docMk/>
            <pc:sldMk cId="2123174737" sldId="317"/>
            <ac:spMk id="3" creationId="{E37D5053-393F-ACDE-B435-20F6B3DD4FBB}"/>
          </ac:spMkLst>
        </pc:spChg>
      </pc:sldChg>
      <pc:sldChg chg="modSp new mod">
        <pc:chgData name="Jayshri Sonawane" userId="ae68715ff9294c9d" providerId="LiveId" clId="{EAE21668-3E52-4B60-9432-E142227FC493}" dt="2022-09-28T17:12:08.755" v="272" actId="20577"/>
        <pc:sldMkLst>
          <pc:docMk/>
          <pc:sldMk cId="1754265845" sldId="318"/>
        </pc:sldMkLst>
        <pc:spChg chg="mod">
          <ac:chgData name="Jayshri Sonawane" userId="ae68715ff9294c9d" providerId="LiveId" clId="{EAE21668-3E52-4B60-9432-E142227FC493}" dt="2022-09-28T17:08:04.678" v="266" actId="20577"/>
          <ac:spMkLst>
            <pc:docMk/>
            <pc:sldMk cId="1754265845" sldId="318"/>
            <ac:spMk id="2" creationId="{6046A70E-E8CD-4760-F60B-C089674C45B2}"/>
          </ac:spMkLst>
        </pc:spChg>
        <pc:spChg chg="mod">
          <ac:chgData name="Jayshri Sonawane" userId="ae68715ff9294c9d" providerId="LiveId" clId="{EAE21668-3E52-4B60-9432-E142227FC493}" dt="2022-09-28T17:12:08.755" v="272" actId="20577"/>
          <ac:spMkLst>
            <pc:docMk/>
            <pc:sldMk cId="1754265845" sldId="318"/>
            <ac:spMk id="3" creationId="{7FDAAAF6-84EB-ABAB-CB32-7C603D5621A9}"/>
          </ac:spMkLst>
        </pc:spChg>
      </pc:sldChg>
      <pc:sldChg chg="addSp modSp new">
        <pc:chgData name="Jayshri Sonawane" userId="ae68715ff9294c9d" providerId="LiveId" clId="{EAE21668-3E52-4B60-9432-E142227FC493}" dt="2022-09-28T17:12:37.182" v="275" actId="1076"/>
        <pc:sldMkLst>
          <pc:docMk/>
          <pc:sldMk cId="3359243905" sldId="319"/>
        </pc:sldMkLst>
        <pc:picChg chg="add mod">
          <ac:chgData name="Jayshri Sonawane" userId="ae68715ff9294c9d" providerId="LiveId" clId="{EAE21668-3E52-4B60-9432-E142227FC493}" dt="2022-09-28T17:12:37.182" v="275" actId="1076"/>
          <ac:picMkLst>
            <pc:docMk/>
            <pc:sldMk cId="3359243905" sldId="319"/>
            <ac:picMk id="2050" creationId="{ACAC6502-0C4C-0AB7-F245-8464DB2EBC11}"/>
          </ac:picMkLst>
        </pc:picChg>
      </pc:sldChg>
      <pc:sldChg chg="addSp delSp modSp new mod">
        <pc:chgData name="Jayshri Sonawane" userId="ae68715ff9294c9d" providerId="LiveId" clId="{EAE21668-3E52-4B60-9432-E142227FC493}" dt="2022-09-28T17:17:31.743" v="287" actId="123"/>
        <pc:sldMkLst>
          <pc:docMk/>
          <pc:sldMk cId="899570042" sldId="320"/>
        </pc:sldMkLst>
        <pc:spChg chg="mod">
          <ac:chgData name="Jayshri Sonawane" userId="ae68715ff9294c9d" providerId="LiveId" clId="{EAE21668-3E52-4B60-9432-E142227FC493}" dt="2022-09-28T17:17:10.739" v="284" actId="27636"/>
          <ac:spMkLst>
            <pc:docMk/>
            <pc:sldMk cId="899570042" sldId="320"/>
            <ac:spMk id="2" creationId="{2A689596-1C40-FE47-A8AB-FD5FE72CD752}"/>
          </ac:spMkLst>
        </pc:spChg>
        <pc:spChg chg="mod">
          <ac:chgData name="Jayshri Sonawane" userId="ae68715ff9294c9d" providerId="LiveId" clId="{EAE21668-3E52-4B60-9432-E142227FC493}" dt="2022-09-28T17:17:31.743" v="287" actId="123"/>
          <ac:spMkLst>
            <pc:docMk/>
            <pc:sldMk cId="899570042" sldId="320"/>
            <ac:spMk id="3" creationId="{C26D273F-BC1A-22A8-D50A-9DF9C252B916}"/>
          </ac:spMkLst>
        </pc:spChg>
        <pc:spChg chg="add del mod">
          <ac:chgData name="Jayshri Sonawane" userId="ae68715ff9294c9d" providerId="LiveId" clId="{EAE21668-3E52-4B60-9432-E142227FC493}" dt="2022-09-28T17:16:54.439" v="282" actId="22"/>
          <ac:spMkLst>
            <pc:docMk/>
            <pc:sldMk cId="899570042" sldId="320"/>
            <ac:spMk id="6" creationId="{FAE6E63D-223B-5EC2-CB6D-CF9ECAD7F3CC}"/>
          </ac:spMkLst>
        </pc:spChg>
      </pc:sldChg>
      <pc:sldChg chg="addSp delSp modSp new mod">
        <pc:chgData name="Jayshri Sonawane" userId="ae68715ff9294c9d" providerId="LiveId" clId="{EAE21668-3E52-4B60-9432-E142227FC493}" dt="2022-09-28T17:20:12.966" v="304" actId="113"/>
        <pc:sldMkLst>
          <pc:docMk/>
          <pc:sldMk cId="394364844" sldId="321"/>
        </pc:sldMkLst>
        <pc:spChg chg="mod">
          <ac:chgData name="Jayshri Sonawane" userId="ae68715ff9294c9d" providerId="LiveId" clId="{EAE21668-3E52-4B60-9432-E142227FC493}" dt="2022-09-28T17:19:11.749" v="294" actId="1076"/>
          <ac:spMkLst>
            <pc:docMk/>
            <pc:sldMk cId="394364844" sldId="321"/>
            <ac:spMk id="2" creationId="{6A4BF81B-B69F-1D3C-22B4-2ECD04987912}"/>
          </ac:spMkLst>
        </pc:spChg>
        <pc:spChg chg="del">
          <ac:chgData name="Jayshri Sonawane" userId="ae68715ff9294c9d" providerId="LiveId" clId="{EAE21668-3E52-4B60-9432-E142227FC493}" dt="2022-09-28T17:19:27.078" v="295"/>
          <ac:spMkLst>
            <pc:docMk/>
            <pc:sldMk cId="394364844" sldId="321"/>
            <ac:spMk id="3" creationId="{16D61DE5-C38D-9002-1DF9-E9B6B8767A36}"/>
          </ac:spMkLst>
        </pc:spChg>
        <pc:graphicFrameChg chg="add mod modGraphic">
          <ac:chgData name="Jayshri Sonawane" userId="ae68715ff9294c9d" providerId="LiveId" clId="{EAE21668-3E52-4B60-9432-E142227FC493}" dt="2022-09-28T17:20:12.966" v="304" actId="113"/>
          <ac:graphicFrameMkLst>
            <pc:docMk/>
            <pc:sldMk cId="394364844" sldId="321"/>
            <ac:graphicFrameMk id="5" creationId="{0D96B973-5587-AEE5-23F3-ED1A3C857804}"/>
          </ac:graphicFrameMkLst>
        </pc:graphicFrameChg>
      </pc:sldChg>
      <pc:sldChg chg="addSp delSp modSp new mod">
        <pc:chgData name="Jayshri Sonawane" userId="ae68715ff9294c9d" providerId="LiveId" clId="{EAE21668-3E52-4B60-9432-E142227FC493}" dt="2022-09-28T17:35:22.940" v="326" actId="1076"/>
        <pc:sldMkLst>
          <pc:docMk/>
          <pc:sldMk cId="3140464664" sldId="322"/>
        </pc:sldMkLst>
        <pc:spChg chg="mod">
          <ac:chgData name="Jayshri Sonawane" userId="ae68715ff9294c9d" providerId="LiveId" clId="{EAE21668-3E52-4B60-9432-E142227FC493}" dt="2022-09-28T17:32:30.028" v="308" actId="113"/>
          <ac:spMkLst>
            <pc:docMk/>
            <pc:sldMk cId="3140464664" sldId="322"/>
            <ac:spMk id="2" creationId="{DCCC0382-714A-528C-9F99-2E3F77EEA147}"/>
          </ac:spMkLst>
        </pc:spChg>
        <pc:spChg chg="add del mod">
          <ac:chgData name="Jayshri Sonawane" userId="ae68715ff9294c9d" providerId="LiveId" clId="{EAE21668-3E52-4B60-9432-E142227FC493}" dt="2022-09-28T17:35:17.378" v="324" actId="20577"/>
          <ac:spMkLst>
            <pc:docMk/>
            <pc:sldMk cId="3140464664" sldId="322"/>
            <ac:spMk id="3" creationId="{79413C76-47AD-FBE7-56F5-0911D503F6D8}"/>
          </ac:spMkLst>
        </pc:spChg>
        <pc:spChg chg="add del mod">
          <ac:chgData name="Jayshri Sonawane" userId="ae68715ff9294c9d" providerId="LiveId" clId="{EAE21668-3E52-4B60-9432-E142227FC493}" dt="2022-09-28T17:34:17.890" v="318" actId="478"/>
          <ac:spMkLst>
            <pc:docMk/>
            <pc:sldMk cId="3140464664" sldId="322"/>
            <ac:spMk id="8" creationId="{A9A9C600-750E-AB88-4970-07A6B4751DAE}"/>
          </ac:spMkLst>
        </pc:spChg>
        <pc:spChg chg="add del">
          <ac:chgData name="Jayshri Sonawane" userId="ae68715ff9294c9d" providerId="LiveId" clId="{EAE21668-3E52-4B60-9432-E142227FC493}" dt="2022-09-28T17:34:53.170" v="321" actId="22"/>
          <ac:spMkLst>
            <pc:docMk/>
            <pc:sldMk cId="3140464664" sldId="322"/>
            <ac:spMk id="10" creationId="{98153180-349C-0810-2D3E-4CA5F9F12E2B}"/>
          </ac:spMkLst>
        </pc:spChg>
        <pc:picChg chg="add del mod">
          <ac:chgData name="Jayshri Sonawane" userId="ae68715ff9294c9d" providerId="LiveId" clId="{EAE21668-3E52-4B60-9432-E142227FC493}" dt="2022-09-28T17:34:20.792" v="319" actId="478"/>
          <ac:picMkLst>
            <pc:docMk/>
            <pc:sldMk cId="3140464664" sldId="322"/>
            <ac:picMk id="6" creationId="{A4D8B7E7-1E14-9248-026E-8575FC6EB65B}"/>
          </ac:picMkLst>
        </pc:picChg>
        <pc:picChg chg="add mod">
          <ac:chgData name="Jayshri Sonawane" userId="ae68715ff9294c9d" providerId="LiveId" clId="{EAE21668-3E52-4B60-9432-E142227FC493}" dt="2022-09-28T17:35:22.940" v="326" actId="1076"/>
          <ac:picMkLst>
            <pc:docMk/>
            <pc:sldMk cId="3140464664" sldId="322"/>
            <ac:picMk id="12" creationId="{BE3BA3A1-BA8D-6CC5-E6C9-AC3AF59516E9}"/>
          </ac:picMkLst>
        </pc:picChg>
      </pc:sldChg>
      <pc:sldChg chg="addSp modSp new mod">
        <pc:chgData name="Jayshri Sonawane" userId="ae68715ff9294c9d" providerId="LiveId" clId="{EAE21668-3E52-4B60-9432-E142227FC493}" dt="2022-09-28T17:36:08.826" v="333" actId="1076"/>
        <pc:sldMkLst>
          <pc:docMk/>
          <pc:sldMk cId="4265993763" sldId="323"/>
        </pc:sldMkLst>
        <pc:spChg chg="mod">
          <ac:chgData name="Jayshri Sonawane" userId="ae68715ff9294c9d" providerId="LiveId" clId="{EAE21668-3E52-4B60-9432-E142227FC493}" dt="2022-09-28T17:35:48.389" v="331" actId="20577"/>
          <ac:spMkLst>
            <pc:docMk/>
            <pc:sldMk cId="4265993763" sldId="323"/>
            <ac:spMk id="3" creationId="{88BDF483-6EC4-09A6-73E8-F7628D57ED16}"/>
          </ac:spMkLst>
        </pc:spChg>
        <pc:picChg chg="add mod">
          <ac:chgData name="Jayshri Sonawane" userId="ae68715ff9294c9d" providerId="LiveId" clId="{EAE21668-3E52-4B60-9432-E142227FC493}" dt="2022-09-28T17:36:08.826" v="333" actId="1076"/>
          <ac:picMkLst>
            <pc:docMk/>
            <pc:sldMk cId="4265993763" sldId="323"/>
            <ac:picMk id="6" creationId="{F993B80E-15CE-A507-B054-7D773909476A}"/>
          </ac:picMkLst>
        </pc:picChg>
      </pc:sldChg>
      <pc:sldChg chg="modSp new mod">
        <pc:chgData name="Jayshri Sonawane" userId="ae68715ff9294c9d" providerId="LiveId" clId="{EAE21668-3E52-4B60-9432-E142227FC493}" dt="2022-09-28T17:41:09.109" v="342" actId="15"/>
        <pc:sldMkLst>
          <pc:docMk/>
          <pc:sldMk cId="889506265" sldId="324"/>
        </pc:sldMkLst>
        <pc:spChg chg="mod">
          <ac:chgData name="Jayshri Sonawane" userId="ae68715ff9294c9d" providerId="LiveId" clId="{EAE21668-3E52-4B60-9432-E142227FC493}" dt="2022-09-28T17:38:29.242" v="336" actId="20577"/>
          <ac:spMkLst>
            <pc:docMk/>
            <pc:sldMk cId="889506265" sldId="324"/>
            <ac:spMk id="2" creationId="{9136026E-302B-40B1-D036-F6C10718929E}"/>
          </ac:spMkLst>
        </pc:spChg>
        <pc:spChg chg="mod">
          <ac:chgData name="Jayshri Sonawane" userId="ae68715ff9294c9d" providerId="LiveId" clId="{EAE21668-3E52-4B60-9432-E142227FC493}" dt="2022-09-28T17:41:09.109" v="342" actId="15"/>
          <ac:spMkLst>
            <pc:docMk/>
            <pc:sldMk cId="889506265" sldId="324"/>
            <ac:spMk id="3" creationId="{F3D27B51-D16B-EA71-05D5-27D7B907A699}"/>
          </ac:spMkLst>
        </pc:spChg>
      </pc:sldChg>
      <pc:sldChg chg="addSp delSp modSp new mod">
        <pc:chgData name="Jayshri Sonawane" userId="ae68715ff9294c9d" providerId="LiveId" clId="{EAE21668-3E52-4B60-9432-E142227FC493}" dt="2022-09-28T17:44:26.966" v="366" actId="1076"/>
        <pc:sldMkLst>
          <pc:docMk/>
          <pc:sldMk cId="749688034" sldId="325"/>
        </pc:sldMkLst>
        <pc:spChg chg="mod">
          <ac:chgData name="Jayshri Sonawane" userId="ae68715ff9294c9d" providerId="LiveId" clId="{EAE21668-3E52-4B60-9432-E142227FC493}" dt="2022-09-28T17:41:35.997" v="348" actId="113"/>
          <ac:spMkLst>
            <pc:docMk/>
            <pc:sldMk cId="749688034" sldId="325"/>
            <ac:spMk id="2" creationId="{869E60BD-8C76-B6D9-4840-4EFFCE47AF11}"/>
          </ac:spMkLst>
        </pc:spChg>
        <pc:spChg chg="mod">
          <ac:chgData name="Jayshri Sonawane" userId="ae68715ff9294c9d" providerId="LiveId" clId="{EAE21668-3E52-4B60-9432-E142227FC493}" dt="2022-09-28T17:44:07.947" v="359" actId="1076"/>
          <ac:spMkLst>
            <pc:docMk/>
            <pc:sldMk cId="749688034" sldId="325"/>
            <ac:spMk id="3" creationId="{6EDBA620-7DB6-7D49-2F5C-5560860DF859}"/>
          </ac:spMkLst>
        </pc:spChg>
        <pc:picChg chg="add del mod">
          <ac:chgData name="Jayshri Sonawane" userId="ae68715ff9294c9d" providerId="LiveId" clId="{EAE21668-3E52-4B60-9432-E142227FC493}" dt="2022-09-28T17:44:08.404" v="360"/>
          <ac:picMkLst>
            <pc:docMk/>
            <pc:sldMk cId="749688034" sldId="325"/>
            <ac:picMk id="4098" creationId="{B8B16458-441E-0CC6-8991-69C0C29068A0}"/>
          </ac:picMkLst>
        </pc:picChg>
        <pc:picChg chg="add mod">
          <ac:chgData name="Jayshri Sonawane" userId="ae68715ff9294c9d" providerId="LiveId" clId="{EAE21668-3E52-4B60-9432-E142227FC493}" dt="2022-09-28T17:44:26.966" v="366" actId="1076"/>
          <ac:picMkLst>
            <pc:docMk/>
            <pc:sldMk cId="749688034" sldId="325"/>
            <ac:picMk id="4100" creationId="{8A9FC062-3218-0233-D8F3-240DFD6E1AE2}"/>
          </ac:picMkLst>
        </pc:picChg>
      </pc:sldChg>
      <pc:sldChg chg="del">
        <pc:chgData name="Jayshri Sonawane" userId="ae68715ff9294c9d" providerId="LiveId" clId="{EAE21668-3E52-4B60-9432-E142227FC493}" dt="2022-09-28T16:55:40.137" v="0" actId="47"/>
        <pc:sldMkLst>
          <pc:docMk/>
          <pc:sldMk cId="2126888620" sldId="325"/>
        </pc:sldMkLst>
      </pc:sldChg>
      <pc:sldChg chg="addSp delSp modSp new mod">
        <pc:chgData name="Jayshri Sonawane" userId="ae68715ff9294c9d" providerId="LiveId" clId="{EAE21668-3E52-4B60-9432-E142227FC493}" dt="2022-09-28T17:46:23.078" v="382" actId="1076"/>
        <pc:sldMkLst>
          <pc:docMk/>
          <pc:sldMk cId="94955893" sldId="326"/>
        </pc:sldMkLst>
        <pc:spChg chg="mod">
          <ac:chgData name="Jayshri Sonawane" userId="ae68715ff9294c9d" providerId="LiveId" clId="{EAE21668-3E52-4B60-9432-E142227FC493}" dt="2022-09-28T17:45:27.886" v="371" actId="27636"/>
          <ac:spMkLst>
            <pc:docMk/>
            <pc:sldMk cId="94955893" sldId="326"/>
            <ac:spMk id="2" creationId="{67B129CE-A939-9EA0-1AD3-B24D8415CD7D}"/>
          </ac:spMkLst>
        </pc:spChg>
        <pc:spChg chg="mod">
          <ac:chgData name="Jayshri Sonawane" userId="ae68715ff9294c9d" providerId="LiveId" clId="{EAE21668-3E52-4B60-9432-E142227FC493}" dt="2022-09-28T17:46:17.466" v="378" actId="1076"/>
          <ac:spMkLst>
            <pc:docMk/>
            <pc:sldMk cId="94955893" sldId="326"/>
            <ac:spMk id="3" creationId="{DA46F885-C58E-A4AD-36C6-4D606F85C9D8}"/>
          </ac:spMkLst>
        </pc:spChg>
        <pc:spChg chg="add del">
          <ac:chgData name="Jayshri Sonawane" userId="ae68715ff9294c9d" providerId="LiveId" clId="{EAE21668-3E52-4B60-9432-E142227FC493}" dt="2022-09-28T17:45:09.282" v="369" actId="22"/>
          <ac:spMkLst>
            <pc:docMk/>
            <pc:sldMk cId="94955893" sldId="326"/>
            <ac:spMk id="6" creationId="{7313B8D9-1866-5BB5-6406-EDB5390FF00C}"/>
          </ac:spMkLst>
        </pc:spChg>
        <pc:picChg chg="add del mod">
          <ac:chgData name="Jayshri Sonawane" userId="ae68715ff9294c9d" providerId="LiveId" clId="{EAE21668-3E52-4B60-9432-E142227FC493}" dt="2022-09-28T17:46:18.069" v="379"/>
          <ac:picMkLst>
            <pc:docMk/>
            <pc:sldMk cId="94955893" sldId="326"/>
            <ac:picMk id="5122" creationId="{F61F075F-2F7D-FB56-31AF-DC0F898C451C}"/>
          </ac:picMkLst>
        </pc:picChg>
        <pc:picChg chg="add mod">
          <ac:chgData name="Jayshri Sonawane" userId="ae68715ff9294c9d" providerId="LiveId" clId="{EAE21668-3E52-4B60-9432-E142227FC493}" dt="2022-09-28T17:46:23.078" v="382" actId="1076"/>
          <ac:picMkLst>
            <pc:docMk/>
            <pc:sldMk cId="94955893" sldId="326"/>
            <ac:picMk id="5124" creationId="{F3F50F8F-92B1-B430-C7C8-C930F8E48004}"/>
          </ac:picMkLst>
        </pc:picChg>
      </pc:sldChg>
      <pc:sldChg chg="del">
        <pc:chgData name="Jayshri Sonawane" userId="ae68715ff9294c9d" providerId="LiveId" clId="{EAE21668-3E52-4B60-9432-E142227FC493}" dt="2022-09-28T16:55:40.561" v="1" actId="47"/>
        <pc:sldMkLst>
          <pc:docMk/>
          <pc:sldMk cId="4161600758" sldId="326"/>
        </pc:sldMkLst>
      </pc:sldChg>
      <pc:sldChg chg="addSp modSp new mod">
        <pc:chgData name="Jayshri Sonawane" userId="ae68715ff9294c9d" providerId="LiveId" clId="{EAE21668-3E52-4B60-9432-E142227FC493}" dt="2022-09-28T17:47:51.955" v="394" actId="14100"/>
        <pc:sldMkLst>
          <pc:docMk/>
          <pc:sldMk cId="2230675045" sldId="327"/>
        </pc:sldMkLst>
        <pc:spChg chg="mod">
          <ac:chgData name="Jayshri Sonawane" userId="ae68715ff9294c9d" providerId="LiveId" clId="{EAE21668-3E52-4B60-9432-E142227FC493}" dt="2022-09-28T17:47:51.955" v="394" actId="14100"/>
          <ac:spMkLst>
            <pc:docMk/>
            <pc:sldMk cId="2230675045" sldId="327"/>
            <ac:spMk id="2" creationId="{45E18BD4-1461-DB9E-B563-44CD2FC5ACCD}"/>
          </ac:spMkLst>
        </pc:spChg>
        <pc:spChg chg="mod">
          <ac:chgData name="Jayshri Sonawane" userId="ae68715ff9294c9d" providerId="LiveId" clId="{EAE21668-3E52-4B60-9432-E142227FC493}" dt="2022-09-28T17:47:32.373" v="391" actId="1076"/>
          <ac:spMkLst>
            <pc:docMk/>
            <pc:sldMk cId="2230675045" sldId="327"/>
            <ac:spMk id="3" creationId="{86759A56-6307-6D42-BD81-F7C4FED99BB8}"/>
          </ac:spMkLst>
        </pc:spChg>
        <pc:picChg chg="add mod">
          <ac:chgData name="Jayshri Sonawane" userId="ae68715ff9294c9d" providerId="LiveId" clId="{EAE21668-3E52-4B60-9432-E142227FC493}" dt="2022-09-28T17:47:31.287" v="390" actId="1076"/>
          <ac:picMkLst>
            <pc:docMk/>
            <pc:sldMk cId="2230675045" sldId="327"/>
            <ac:picMk id="6146" creationId="{63CAFADE-EA87-5CA1-0FFB-DC3039167FE5}"/>
          </ac:picMkLst>
        </pc:picChg>
      </pc:sldChg>
      <pc:sldChg chg="del">
        <pc:chgData name="Jayshri Sonawane" userId="ae68715ff9294c9d" providerId="LiveId" clId="{EAE21668-3E52-4B60-9432-E142227FC493}" dt="2022-09-28T16:55:44.049" v="27" actId="47"/>
        <pc:sldMkLst>
          <pc:docMk/>
          <pc:sldMk cId="1946471829" sldId="328"/>
        </pc:sldMkLst>
      </pc:sldChg>
      <pc:sldChg chg="del">
        <pc:chgData name="Jayshri Sonawane" userId="ae68715ff9294c9d" providerId="LiveId" clId="{EAE21668-3E52-4B60-9432-E142227FC493}" dt="2022-09-28T16:55:44.067" v="28" actId="47"/>
        <pc:sldMkLst>
          <pc:docMk/>
          <pc:sldMk cId="3154864761" sldId="329"/>
        </pc:sldMkLst>
      </pc:sldChg>
      <pc:sldChg chg="del">
        <pc:chgData name="Jayshri Sonawane" userId="ae68715ff9294c9d" providerId="LiveId" clId="{EAE21668-3E52-4B60-9432-E142227FC493}" dt="2022-09-28T16:55:44.116" v="29" actId="47"/>
        <pc:sldMkLst>
          <pc:docMk/>
          <pc:sldMk cId="2784490451" sldId="330"/>
        </pc:sldMkLst>
      </pc:sldChg>
      <pc:sldChg chg="del">
        <pc:chgData name="Jayshri Sonawane" userId="ae68715ff9294c9d" providerId="LiveId" clId="{EAE21668-3E52-4B60-9432-E142227FC493}" dt="2022-09-28T16:55:43.882" v="22" actId="47"/>
        <pc:sldMkLst>
          <pc:docMk/>
          <pc:sldMk cId="1479146359" sldId="331"/>
        </pc:sldMkLst>
      </pc:sldChg>
      <pc:sldChg chg="del">
        <pc:chgData name="Jayshri Sonawane" userId="ae68715ff9294c9d" providerId="LiveId" clId="{EAE21668-3E52-4B60-9432-E142227FC493}" dt="2022-09-28T16:55:43.365" v="20" actId="47"/>
        <pc:sldMkLst>
          <pc:docMk/>
          <pc:sldMk cId="787673981" sldId="332"/>
        </pc:sldMkLst>
      </pc:sldChg>
      <pc:sldChg chg="del">
        <pc:chgData name="Jayshri Sonawane" userId="ae68715ff9294c9d" providerId="LiveId" clId="{EAE21668-3E52-4B60-9432-E142227FC493}" dt="2022-09-28T16:55:46.399" v="32" actId="47"/>
        <pc:sldMkLst>
          <pc:docMk/>
          <pc:sldMk cId="2277592729" sldId="333"/>
        </pc:sldMkLst>
      </pc:sldChg>
    </pc:docChg>
  </pc:docChgLst>
  <pc:docChgLst>
    <pc:chgData name="Atharv Patil" userId="9c47998f47336ee7" providerId="LiveId" clId="{B1D7EB4E-14D5-40F7-9992-D8E45238FB73}"/>
    <pc:docChg chg="custSel modSld">
      <pc:chgData name="Atharv Patil" userId="9c47998f47336ee7" providerId="LiveId" clId="{B1D7EB4E-14D5-40F7-9992-D8E45238FB73}" dt="2023-01-22T09:45:14.795" v="12" actId="1036"/>
      <pc:docMkLst>
        <pc:docMk/>
      </pc:docMkLst>
      <pc:sldChg chg="delSp mod">
        <pc:chgData name="Atharv Patil" userId="9c47998f47336ee7" providerId="LiveId" clId="{B1D7EB4E-14D5-40F7-9992-D8E45238FB73}" dt="2023-01-22T05:40:42.387" v="0" actId="478"/>
        <pc:sldMkLst>
          <pc:docMk/>
          <pc:sldMk cId="2506436822" sldId="348"/>
        </pc:sldMkLst>
        <pc:spChg chg="del">
          <ac:chgData name="Atharv Patil" userId="9c47998f47336ee7" providerId="LiveId" clId="{B1D7EB4E-14D5-40F7-9992-D8E45238FB73}" dt="2023-01-22T05:40:42.387" v="0" actId="478"/>
          <ac:spMkLst>
            <pc:docMk/>
            <pc:sldMk cId="2506436822" sldId="348"/>
            <ac:spMk id="2" creationId="{91E11EA1-1D8C-93F7-B88C-AAB24E3B09AB}"/>
          </ac:spMkLst>
        </pc:spChg>
      </pc:sldChg>
      <pc:sldChg chg="modSp">
        <pc:chgData name="Atharv Patil" userId="9c47998f47336ee7" providerId="LiveId" clId="{B1D7EB4E-14D5-40F7-9992-D8E45238FB73}" dt="2023-01-22T09:45:14.795" v="12" actId="1036"/>
        <pc:sldMkLst>
          <pc:docMk/>
          <pc:sldMk cId="1231838091" sldId="389"/>
        </pc:sldMkLst>
        <pc:picChg chg="mod">
          <ac:chgData name="Atharv Patil" userId="9c47998f47336ee7" providerId="LiveId" clId="{B1D7EB4E-14D5-40F7-9992-D8E45238FB73}" dt="2023-01-22T09:45:14.795" v="12" actId="1036"/>
          <ac:picMkLst>
            <pc:docMk/>
            <pc:sldMk cId="1231838091" sldId="389"/>
            <ac:picMk id="102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50EE6F-6C21-44F0-88B9-E75DF29325E8}" type="datetimeFigureOut">
              <a:rPr lang="en-US" smtClean="0"/>
              <a:pPr/>
              <a:t>1/22/2023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0F3E77-044B-4B55-ADD7-C880C5942B5E}" type="slidenum">
              <a:rPr lang="en-US" smtClean="0"/>
              <a:pPr/>
              <a:t>‹#›</a:t>
            </a:fld>
            <a:endParaRPr lang="en-US"/>
          </a:p>
        </p:txBody>
      </p:sp>
    </p:spTree>
    <p:extLst>
      <p:ext uri="{BB962C8B-B14F-4D97-AF65-F5344CB8AC3E}">
        <p14:creationId xmlns:p14="http://schemas.microsoft.com/office/powerpoint/2010/main" val="3316827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CC3327FC-31A6-43D2-BF25-81BF4DB43F94}" type="datetime1">
              <a:rPr lang="en-US" smtClean="0"/>
              <a:t>1/22/2023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84E957-A784-49DA-80ED-353302423D69}"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8F4BC7E-02A7-494B-BE66-BBAC021E6181}"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BDDFBB3-9728-47B0-892A-5D67ACC28F78}"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9407C48C-EA33-4BB0-ABD9-E68C97E7D6BA}"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B9FD201-E48A-43F8-AB7D-768D10EE8E04}"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74A9855-944C-4CE7-A0B8-7DDBA4C373A4}" type="datetime1">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B6C09F8F-05A0-4949-8D31-1750EBA8A0B1}" type="datetime1">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25428-229B-4316-84EB-B39D38FFB88D}" type="datetime1">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11B98DA-CFCE-418D-A954-EDDAD357DA35}"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B37E36-A941-4F8E-9CC6-4E72DA7513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BE12B7C-28D6-4133-A4C0-CF599F44E209}"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AB37E36-A941-4F8E-9CC6-4E72DA751398}"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1C4904A-5E71-4013-A154-CDFA3DCA77BC}" type="datetime1">
              <a:rPr lang="en-US" smtClean="0"/>
              <a:t>1/22/2023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AB37E36-A941-4F8E-9CC6-4E72DA751398}"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320" y="1440976"/>
            <a:ext cx="8229600" cy="457200"/>
          </a:xfrm>
        </p:spPr>
        <p:txBody>
          <a:bodyPr>
            <a:normAutofit fontScale="90000"/>
          </a:bodyPr>
          <a:lstStyle/>
          <a:p>
            <a:br>
              <a:rPr lang="en-US" b="1" dirty="0"/>
            </a:br>
            <a:br>
              <a:rPr lang="en-US" b="1" dirty="0"/>
            </a:br>
            <a:br>
              <a:rPr lang="en-US" b="1" dirty="0"/>
            </a:br>
            <a:br>
              <a:rPr lang="en-US" b="1" dirty="0"/>
            </a:br>
            <a:br>
              <a:rPr lang="en-US" b="1" dirty="0"/>
            </a:br>
            <a:br>
              <a:rPr lang="en-US" b="1" dirty="0"/>
            </a:br>
            <a:r>
              <a:rPr lang="en-IN" b="1" i="0" dirty="0">
                <a:solidFill>
                  <a:srgbClr val="273239"/>
                </a:solidFill>
                <a:effectLst/>
                <a:latin typeface="urw-din"/>
              </a:rPr>
              <a:t>Strong Entity</a:t>
            </a:r>
            <a:r>
              <a:rPr lang="en-IN" b="0" i="0" dirty="0">
                <a:solidFill>
                  <a:srgbClr val="273239"/>
                </a:solidFill>
                <a:effectLst/>
                <a:latin typeface="urw-din"/>
              </a:rPr>
              <a:t> </a:t>
            </a:r>
            <a:br>
              <a:rPr lang="en-US" b="1" dirty="0"/>
            </a:br>
            <a:endParaRPr lang="en-US" dirty="0"/>
          </a:p>
        </p:txBody>
      </p:sp>
      <p:sp>
        <p:nvSpPr>
          <p:cNvPr id="3" name="Content Placeholder 2"/>
          <p:cNvSpPr>
            <a:spLocks noGrp="1"/>
          </p:cNvSpPr>
          <p:nvPr>
            <p:ph idx="1"/>
          </p:nvPr>
        </p:nvSpPr>
        <p:spPr>
          <a:xfrm>
            <a:off x="491320" y="1573401"/>
            <a:ext cx="8229600" cy="4953000"/>
          </a:xfrm>
        </p:spPr>
        <p:txBody>
          <a:bodyPr>
            <a:normAutofit/>
          </a:bodyPr>
          <a:lstStyle/>
          <a:p>
            <a:pPr algn="just">
              <a:lnSpc>
                <a:spcPct val="150000"/>
              </a:lnSpc>
            </a:pPr>
            <a:r>
              <a:rPr lang="en-US" sz="2400" b="0" i="0" dirty="0">
                <a:solidFill>
                  <a:srgbClr val="273239"/>
                </a:solidFill>
                <a:effectLst/>
                <a:latin typeface="urw-din"/>
              </a:rPr>
              <a:t>A strong entity is not dependent on any other entity in the schema. A strong entity will always have a primary key. </a:t>
            </a:r>
          </a:p>
          <a:p>
            <a:pPr algn="just">
              <a:lnSpc>
                <a:spcPct val="150000"/>
              </a:lnSpc>
            </a:pPr>
            <a:r>
              <a:rPr lang="en-US" sz="2400" dirty="0">
                <a:latin typeface="urw-din"/>
              </a:rPr>
              <a:t>Strong entities </a:t>
            </a:r>
            <a:r>
              <a:rPr lang="en-US" sz="2400" b="0" i="0" dirty="0">
                <a:solidFill>
                  <a:srgbClr val="273239"/>
                </a:solidFill>
                <a:effectLst/>
                <a:latin typeface="urw-din"/>
              </a:rPr>
              <a:t>are represented by a single rectangle. The relationship of two strong entities is represented by a single diamond. </a:t>
            </a:r>
            <a:endParaRPr lang="en-US" sz="2400" dirty="0"/>
          </a:p>
          <a:p>
            <a:pPr algn="just">
              <a:lnSpc>
                <a:spcPct val="150000"/>
              </a:lnSpc>
            </a:pPr>
            <a:r>
              <a:rPr lang="en-US" sz="2400" b="0" i="0" dirty="0">
                <a:solidFill>
                  <a:srgbClr val="273239"/>
                </a:solidFill>
                <a:effectLst/>
                <a:latin typeface="urw-din"/>
              </a:rPr>
              <a:t>Various strong entities, when combined together, create a strong entity set. </a:t>
            </a:r>
          </a:p>
          <a:p>
            <a:pPr marL="0" indent="0" algn="just">
              <a:lnSpc>
                <a:spcPct val="150000"/>
              </a:lnSpc>
              <a:buNone/>
            </a:pPr>
            <a:endParaRPr lang="en-US" sz="2400"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1</a:t>
            </a:fld>
            <a:endParaRPr lang="en-US"/>
          </a:p>
        </p:txBody>
      </p:sp>
    </p:spTree>
    <p:extLst>
      <p:ext uri="{BB962C8B-B14F-4D97-AF65-F5344CB8AC3E}">
        <p14:creationId xmlns:p14="http://schemas.microsoft.com/office/powerpoint/2010/main" val="261017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026E-302B-40B1-D036-F6C10718929E}"/>
              </a:ext>
            </a:extLst>
          </p:cNvPr>
          <p:cNvSpPr>
            <a:spLocks noGrp="1"/>
          </p:cNvSpPr>
          <p:nvPr>
            <p:ph type="title"/>
          </p:nvPr>
        </p:nvSpPr>
        <p:spPr>
          <a:xfrm>
            <a:off x="457200" y="205105"/>
            <a:ext cx="8229600" cy="1143000"/>
          </a:xfrm>
        </p:spPr>
        <p:txBody>
          <a:bodyPr/>
          <a:lstStyle/>
          <a:p>
            <a:r>
              <a:rPr lang="en-IN" dirty="0"/>
              <a:t>Degree of a Relationship</a:t>
            </a:r>
          </a:p>
        </p:txBody>
      </p:sp>
      <p:sp>
        <p:nvSpPr>
          <p:cNvPr id="3" name="Content Placeholder 2">
            <a:extLst>
              <a:ext uri="{FF2B5EF4-FFF2-40B4-BE49-F238E27FC236}">
                <a16:creationId xmlns:a16="http://schemas.microsoft.com/office/drawing/2014/main" id="{F3D27B51-D16B-EA71-05D5-27D7B907A699}"/>
              </a:ext>
            </a:extLst>
          </p:cNvPr>
          <p:cNvSpPr>
            <a:spLocks noGrp="1"/>
          </p:cNvSpPr>
          <p:nvPr>
            <p:ph idx="1"/>
          </p:nvPr>
        </p:nvSpPr>
        <p:spPr>
          <a:xfrm>
            <a:off x="76200" y="1524000"/>
            <a:ext cx="8915400" cy="5105400"/>
          </a:xfrm>
        </p:spPr>
        <p:txBody>
          <a:bodyPr/>
          <a:lstStyle/>
          <a:p>
            <a:pPr algn="just">
              <a:lnSpc>
                <a:spcPct val="150000"/>
              </a:lnSpc>
            </a:pPr>
            <a:r>
              <a:rPr lang="en-US" b="1" i="0" dirty="0">
                <a:solidFill>
                  <a:srgbClr val="000000"/>
                </a:solidFill>
                <a:effectLst/>
                <a:latin typeface="Nunito" panose="020B0604020202020204" pitchFamily="2" charset="0"/>
              </a:rPr>
              <a:t>The number of entity types which took part in the entity relationship</a:t>
            </a:r>
            <a:r>
              <a:rPr lang="en-US" b="0" i="0" dirty="0">
                <a:solidFill>
                  <a:srgbClr val="000000"/>
                </a:solidFill>
                <a:effectLst/>
                <a:latin typeface="Nunito" panose="020B0604020202020204" pitchFamily="2" charset="0"/>
              </a:rPr>
              <a:t> is called the degree of relationships.</a:t>
            </a:r>
          </a:p>
          <a:p>
            <a:pPr algn="just">
              <a:lnSpc>
                <a:spcPct val="150000"/>
              </a:lnSpc>
            </a:pPr>
            <a:r>
              <a:rPr lang="en-US" b="0" i="0" dirty="0">
                <a:solidFill>
                  <a:srgbClr val="000000"/>
                </a:solidFill>
                <a:effectLst/>
                <a:latin typeface="Nunito" panose="020B0604020202020204" pitchFamily="2" charset="0"/>
              </a:rPr>
              <a:t>three different types of degree of relationships, </a:t>
            </a:r>
          </a:p>
          <a:p>
            <a:pPr marL="514350" indent="-514350" algn="just">
              <a:lnSpc>
                <a:spcPct val="150000"/>
              </a:lnSpc>
              <a:buFont typeface="+mj-lt"/>
              <a:buAutoNum type="arabicPeriod"/>
            </a:pPr>
            <a:r>
              <a:rPr lang="en-US" b="0" i="0" dirty="0">
                <a:solidFill>
                  <a:srgbClr val="000000"/>
                </a:solidFill>
                <a:effectLst/>
                <a:latin typeface="Nunito" panose="020B0604020202020204" pitchFamily="2" charset="0"/>
              </a:rPr>
              <a:t>Unary relationship</a:t>
            </a:r>
          </a:p>
          <a:p>
            <a:pPr marL="514350" indent="-514350" algn="just">
              <a:lnSpc>
                <a:spcPct val="150000"/>
              </a:lnSpc>
              <a:buFont typeface="+mj-lt"/>
              <a:buAutoNum type="arabicPeriod"/>
            </a:pPr>
            <a:r>
              <a:rPr lang="en-US" b="0" i="0" dirty="0">
                <a:solidFill>
                  <a:srgbClr val="000000"/>
                </a:solidFill>
                <a:effectLst/>
                <a:latin typeface="Nunito" panose="020B0604020202020204" pitchFamily="2" charset="0"/>
              </a:rPr>
              <a:t>Binary relationship</a:t>
            </a:r>
          </a:p>
          <a:p>
            <a:pPr marL="514350" indent="-514350" algn="just">
              <a:lnSpc>
                <a:spcPct val="150000"/>
              </a:lnSpc>
              <a:buFont typeface="+mj-lt"/>
              <a:buAutoNum type="arabicPeriod"/>
            </a:pPr>
            <a:r>
              <a:rPr lang="en-US" b="0" i="0" dirty="0">
                <a:solidFill>
                  <a:srgbClr val="000000"/>
                </a:solidFill>
                <a:effectLst/>
                <a:latin typeface="Nunito" panose="020B0604020202020204" pitchFamily="2" charset="0"/>
              </a:rPr>
              <a:t>Ternary relationship</a:t>
            </a:r>
          </a:p>
          <a:p>
            <a:pPr marL="514350" indent="-514350" algn="just">
              <a:lnSpc>
                <a:spcPct val="150000"/>
              </a:lnSpc>
              <a:buFont typeface="+mj-lt"/>
              <a:buAutoNum type="arabicPeriod"/>
            </a:pPr>
            <a:r>
              <a:rPr lang="en-US" dirty="0">
                <a:solidFill>
                  <a:srgbClr val="000000"/>
                </a:solidFill>
                <a:latin typeface="Nunito" panose="020B0604020202020204" pitchFamily="2" charset="0"/>
              </a:rPr>
              <a:t>N-</a:t>
            </a:r>
            <a:r>
              <a:rPr lang="en-US" dirty="0" err="1">
                <a:solidFill>
                  <a:srgbClr val="000000"/>
                </a:solidFill>
                <a:latin typeface="Nunito" panose="020B0604020202020204" pitchFamily="2" charset="0"/>
              </a:rPr>
              <a:t>ary</a:t>
            </a:r>
            <a:r>
              <a:rPr lang="en-US" dirty="0">
                <a:solidFill>
                  <a:srgbClr val="000000"/>
                </a:solidFill>
                <a:latin typeface="Nunito" panose="020B0604020202020204" pitchFamily="2" charset="0"/>
              </a:rPr>
              <a:t> relationship</a:t>
            </a:r>
            <a:endParaRPr lang="en-US" b="0" i="0" dirty="0">
              <a:solidFill>
                <a:srgbClr val="000000"/>
              </a:solidFill>
              <a:effectLst/>
              <a:latin typeface="Nunito" panose="020B0604020202020204" pitchFamily="2" charset="0"/>
            </a:endParaRPr>
          </a:p>
          <a:p>
            <a:pPr>
              <a:lnSpc>
                <a:spcPct val="150000"/>
              </a:lnSpc>
            </a:pPr>
            <a:endParaRPr lang="en-IN" dirty="0"/>
          </a:p>
        </p:txBody>
      </p:sp>
      <p:sp>
        <p:nvSpPr>
          <p:cNvPr id="4" name="Slide Number Placeholder 3">
            <a:extLst>
              <a:ext uri="{FF2B5EF4-FFF2-40B4-BE49-F238E27FC236}">
                <a16:creationId xmlns:a16="http://schemas.microsoft.com/office/drawing/2014/main" id="{4B4015AC-05E0-B413-9006-55B9CAE4044D}"/>
              </a:ext>
            </a:extLst>
          </p:cNvPr>
          <p:cNvSpPr>
            <a:spLocks noGrp="1"/>
          </p:cNvSpPr>
          <p:nvPr>
            <p:ph type="sldNum" sz="quarter" idx="12"/>
          </p:nvPr>
        </p:nvSpPr>
        <p:spPr/>
        <p:txBody>
          <a:bodyPr/>
          <a:lstStyle/>
          <a:p>
            <a:fld id="{9AB37E36-A941-4F8E-9CC6-4E72DA751398}" type="slidenum">
              <a:rPr lang="en-US" smtClean="0"/>
              <a:pPr/>
              <a:t>10</a:t>
            </a:fld>
            <a:endParaRPr lang="en-US"/>
          </a:p>
        </p:txBody>
      </p:sp>
    </p:spTree>
    <p:extLst>
      <p:ext uri="{BB962C8B-B14F-4D97-AF65-F5344CB8AC3E}">
        <p14:creationId xmlns:p14="http://schemas.microsoft.com/office/powerpoint/2010/main" val="88950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E60BD-8C76-B6D9-4840-4EFFCE47AF11}"/>
              </a:ext>
            </a:extLst>
          </p:cNvPr>
          <p:cNvSpPr>
            <a:spLocks noGrp="1"/>
          </p:cNvSpPr>
          <p:nvPr>
            <p:ph type="title"/>
          </p:nvPr>
        </p:nvSpPr>
        <p:spPr>
          <a:xfrm>
            <a:off x="228600" y="609600"/>
            <a:ext cx="7277100" cy="744003"/>
          </a:xfrm>
        </p:spPr>
        <p:txBody>
          <a:bodyPr>
            <a:normAutofit fontScale="90000"/>
          </a:bodyPr>
          <a:lstStyle/>
          <a:p>
            <a:r>
              <a:rPr lang="en-US" b="1" i="0" dirty="0">
                <a:solidFill>
                  <a:srgbClr val="000000"/>
                </a:solidFill>
                <a:effectLst/>
                <a:latin typeface="Nunito" panose="020B0604020202020204" pitchFamily="2" charset="0"/>
              </a:rPr>
              <a:t>Unary relationship</a:t>
            </a:r>
            <a:br>
              <a:rPr lang="en-US" b="0" i="0" dirty="0">
                <a:solidFill>
                  <a:srgbClr val="000000"/>
                </a:solidFill>
                <a:effectLst/>
                <a:latin typeface="Nunito" panose="020B0604020202020204" pitchFamily="2" charset="0"/>
              </a:rPr>
            </a:br>
            <a:endParaRPr lang="en-IN" dirty="0"/>
          </a:p>
        </p:txBody>
      </p:sp>
      <p:sp>
        <p:nvSpPr>
          <p:cNvPr id="3" name="Content Placeholder 2">
            <a:extLst>
              <a:ext uri="{FF2B5EF4-FFF2-40B4-BE49-F238E27FC236}">
                <a16:creationId xmlns:a16="http://schemas.microsoft.com/office/drawing/2014/main" id="{6EDBA620-7DB6-7D49-2F5C-5560860DF859}"/>
              </a:ext>
            </a:extLst>
          </p:cNvPr>
          <p:cNvSpPr>
            <a:spLocks noGrp="1"/>
          </p:cNvSpPr>
          <p:nvPr>
            <p:ph idx="1"/>
          </p:nvPr>
        </p:nvSpPr>
        <p:spPr>
          <a:xfrm>
            <a:off x="76200" y="819139"/>
            <a:ext cx="8610600" cy="4160837"/>
          </a:xfrm>
        </p:spPr>
        <p:txBody>
          <a:bodyPr>
            <a:normAutofit/>
          </a:bodyPr>
          <a:lstStyle/>
          <a:p>
            <a:pPr algn="just">
              <a:lnSpc>
                <a:spcPct val="150000"/>
              </a:lnSpc>
            </a:pPr>
            <a:r>
              <a:rPr lang="en-US" sz="2200" b="0" i="0" dirty="0">
                <a:solidFill>
                  <a:srgbClr val="000000"/>
                </a:solidFill>
                <a:effectLst/>
                <a:latin typeface="Arial" panose="020B0604020202020204" pitchFamily="34" charset="0"/>
                <a:cs typeface="Arial" panose="020B0604020202020204" pitchFamily="34" charset="0"/>
              </a:rPr>
              <a:t>It is the relationship between the instances of a single entity type. It is also called a recursive relationship.</a:t>
            </a:r>
          </a:p>
          <a:p>
            <a:pPr algn="just">
              <a:lnSpc>
                <a:spcPct val="150000"/>
              </a:lnSpc>
            </a:pPr>
            <a:r>
              <a:rPr lang="en-IN" sz="2200" b="1" dirty="0">
                <a:solidFill>
                  <a:srgbClr val="000000"/>
                </a:solidFill>
                <a:latin typeface="Arial" panose="020B0604020202020204" pitchFamily="34" charset="0"/>
                <a:cs typeface="Arial" panose="020B0604020202020204" pitchFamily="34" charset="0"/>
              </a:rPr>
              <a:t>two entities are of the same type</a:t>
            </a:r>
            <a:endParaRPr lang="en-US" sz="2200" b="1" i="0" dirty="0">
              <a:solidFill>
                <a:srgbClr val="000000"/>
              </a:solidFill>
              <a:effectLst/>
              <a:latin typeface="Arial" panose="020B0604020202020204" pitchFamily="34" charset="0"/>
              <a:cs typeface="Arial" panose="020B0604020202020204" pitchFamily="34" charset="0"/>
            </a:endParaRPr>
          </a:p>
          <a:p>
            <a:pPr algn="just">
              <a:lnSpc>
                <a:spcPct val="150000"/>
              </a:lnSpc>
            </a:pPr>
            <a:r>
              <a:rPr lang="en-US" sz="2200" dirty="0">
                <a:latin typeface="Arial" panose="020B0604020202020204" pitchFamily="34" charset="0"/>
                <a:cs typeface="Arial" panose="020B0604020202020204" pitchFamily="34" charset="0"/>
              </a:rPr>
              <a:t>In a particular class, we have many students, there are monitors too. So, here class monitors are also students. Thus, we can say that only students are participating here. So the degree of such type of relationship is 1.</a:t>
            </a:r>
            <a:endParaRPr lang="en-IN" sz="2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ABF3173-EB12-89F5-D4F9-61242E37C9E2}"/>
              </a:ext>
            </a:extLst>
          </p:cNvPr>
          <p:cNvSpPr>
            <a:spLocks noGrp="1"/>
          </p:cNvSpPr>
          <p:nvPr>
            <p:ph type="sldNum" sz="quarter" idx="12"/>
          </p:nvPr>
        </p:nvSpPr>
        <p:spPr/>
        <p:txBody>
          <a:bodyPr/>
          <a:lstStyle/>
          <a:p>
            <a:fld id="{9AB37E36-A941-4F8E-9CC6-4E72DA751398}" type="slidenum">
              <a:rPr lang="en-US" smtClean="0"/>
              <a:pPr/>
              <a:t>11</a:t>
            </a:fld>
            <a:endParaRPr lang="en-US"/>
          </a:p>
        </p:txBody>
      </p:sp>
      <p:pic>
        <p:nvPicPr>
          <p:cNvPr id="1026" name="Picture 2" descr="https://media.geeksforgeeks.org/wp-content/uploads/20210824183323/un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564" y="4626638"/>
            <a:ext cx="3124200" cy="1765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6639910" y="4262949"/>
            <a:ext cx="1731579" cy="2093401"/>
          </a:xfrm>
          <a:prstGeom prst="rect">
            <a:avLst/>
          </a:prstGeom>
        </p:spPr>
      </p:pic>
    </p:spTree>
    <p:extLst>
      <p:ext uri="{BB962C8B-B14F-4D97-AF65-F5344CB8AC3E}">
        <p14:creationId xmlns:p14="http://schemas.microsoft.com/office/powerpoint/2010/main" val="74968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29CE-A939-9EA0-1AD3-B24D8415CD7D}"/>
              </a:ext>
            </a:extLst>
          </p:cNvPr>
          <p:cNvSpPr>
            <a:spLocks noGrp="1"/>
          </p:cNvSpPr>
          <p:nvPr>
            <p:ph type="title"/>
          </p:nvPr>
        </p:nvSpPr>
        <p:spPr>
          <a:xfrm>
            <a:off x="304800" y="228600"/>
            <a:ext cx="8229600" cy="1143000"/>
          </a:xfrm>
        </p:spPr>
        <p:txBody>
          <a:bodyPr>
            <a:normAutofit fontScale="90000"/>
          </a:bodyPr>
          <a:lstStyle/>
          <a:p>
            <a:r>
              <a:rPr lang="en-IN" b="0" i="0" dirty="0">
                <a:solidFill>
                  <a:srgbClr val="000000"/>
                </a:solidFill>
                <a:effectLst/>
                <a:latin typeface="Heebo" pitchFamily="2" charset="-79"/>
                <a:cs typeface="Heebo" pitchFamily="2" charset="-79"/>
              </a:rPr>
              <a:t>Binary relationship</a:t>
            </a:r>
            <a:br>
              <a:rPr lang="en-IN"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DA46F885-C58E-A4AD-36C6-4D606F85C9D8}"/>
              </a:ext>
            </a:extLst>
          </p:cNvPr>
          <p:cNvSpPr>
            <a:spLocks noGrp="1"/>
          </p:cNvSpPr>
          <p:nvPr>
            <p:ph idx="1"/>
          </p:nvPr>
        </p:nvSpPr>
        <p:spPr>
          <a:xfrm>
            <a:off x="252440" y="1434895"/>
            <a:ext cx="8763000" cy="2356260"/>
          </a:xfrm>
        </p:spPr>
        <p:txBody>
          <a:bodyPr>
            <a:noAutofit/>
          </a:bodyPr>
          <a:lstStyle/>
          <a:p>
            <a:pPr algn="just">
              <a:lnSpc>
                <a:spcPct val="150000"/>
              </a:lnSpc>
            </a:pPr>
            <a:r>
              <a:rPr lang="en-US" sz="2400" b="0" i="0" dirty="0">
                <a:solidFill>
                  <a:srgbClr val="000000"/>
                </a:solidFill>
                <a:effectLst/>
                <a:latin typeface="Arial" panose="020B0604020202020204" pitchFamily="34" charset="0"/>
                <a:cs typeface="Arial" panose="020B0604020202020204" pitchFamily="34" charset="0"/>
              </a:rPr>
              <a:t>It is the relationship between the instances of two different entity types. Two entities will participate in the relationship.</a:t>
            </a:r>
          </a:p>
          <a:p>
            <a:pPr algn="just">
              <a:lnSpc>
                <a:spcPct val="150000"/>
              </a:lnSpc>
            </a:pPr>
            <a:r>
              <a:rPr lang="en-IN" sz="2400" b="1" dirty="0">
                <a:solidFill>
                  <a:srgbClr val="000000"/>
                </a:solidFill>
                <a:latin typeface="Arial" panose="020B0604020202020204" pitchFamily="34" charset="0"/>
                <a:cs typeface="Arial" panose="020B0604020202020204" pitchFamily="34" charset="0"/>
              </a:rPr>
              <a:t>relationship between two different entities</a:t>
            </a:r>
            <a:endParaRPr lang="en-US" sz="2400" b="1" i="0" dirty="0">
              <a:solidFill>
                <a:srgbClr val="000000"/>
              </a:solidFill>
              <a:effectLst/>
              <a:latin typeface="Arial" panose="020B0604020202020204" pitchFamily="34" charset="0"/>
              <a:cs typeface="Arial" panose="020B0604020202020204" pitchFamily="34" charset="0"/>
            </a:endParaRPr>
          </a:p>
          <a:p>
            <a:pPr algn="just">
              <a:lnSpc>
                <a:spcPct val="150000"/>
              </a:lnSpc>
            </a:pPr>
            <a:r>
              <a:rPr lang="en-US" sz="2400" b="0" i="0" dirty="0">
                <a:solidFill>
                  <a:srgbClr val="000000"/>
                </a:solidFill>
                <a:effectLst/>
                <a:latin typeface="Arial" panose="020B0604020202020204" pitchFamily="34" charset="0"/>
                <a:cs typeface="Arial" panose="020B0604020202020204" pitchFamily="34" charset="0"/>
              </a:rPr>
              <a:t>Person and events are two different entity types which are related by using the relationship called “attends”.</a:t>
            </a:r>
          </a:p>
        </p:txBody>
      </p:sp>
      <p:sp>
        <p:nvSpPr>
          <p:cNvPr id="4" name="Slide Number Placeholder 3">
            <a:extLst>
              <a:ext uri="{FF2B5EF4-FFF2-40B4-BE49-F238E27FC236}">
                <a16:creationId xmlns:a16="http://schemas.microsoft.com/office/drawing/2014/main" id="{DB7DC7E3-69C4-E0B3-280A-1C3B2A490F92}"/>
              </a:ext>
            </a:extLst>
          </p:cNvPr>
          <p:cNvSpPr>
            <a:spLocks noGrp="1"/>
          </p:cNvSpPr>
          <p:nvPr>
            <p:ph type="sldNum" sz="quarter" idx="12"/>
          </p:nvPr>
        </p:nvSpPr>
        <p:spPr/>
        <p:txBody>
          <a:bodyPr/>
          <a:lstStyle/>
          <a:p>
            <a:fld id="{9AB37E36-A941-4F8E-9CC6-4E72DA751398}" type="slidenum">
              <a:rPr lang="en-US" smtClean="0"/>
              <a:pPr/>
              <a:t>12</a:t>
            </a:fld>
            <a:endParaRPr lang="en-US"/>
          </a:p>
        </p:txBody>
      </p:sp>
      <p:pic>
        <p:nvPicPr>
          <p:cNvPr id="5124" name="Picture 4">
            <a:extLst>
              <a:ext uri="{FF2B5EF4-FFF2-40B4-BE49-F238E27FC236}">
                <a16:creationId xmlns:a16="http://schemas.microsoft.com/office/drawing/2014/main" id="{F3F50F8F-92B1-B430-C7C8-C930F8E48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105400"/>
            <a:ext cx="5076881" cy="91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5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13</a:t>
            </a:fld>
            <a:endParaRPr lang="en-US"/>
          </a:p>
        </p:txBody>
      </p:sp>
      <p:pic>
        <p:nvPicPr>
          <p:cNvPr id="5" name="Picture 4"/>
          <p:cNvPicPr>
            <a:picLocks noChangeAspect="1"/>
          </p:cNvPicPr>
          <p:nvPr/>
        </p:nvPicPr>
        <p:blipFill>
          <a:blip r:embed="rId2"/>
          <a:stretch>
            <a:fillRect/>
          </a:stretch>
        </p:blipFill>
        <p:spPr>
          <a:xfrm>
            <a:off x="1371600" y="2514600"/>
            <a:ext cx="6039716" cy="1428750"/>
          </a:xfrm>
          <a:prstGeom prst="rect">
            <a:avLst/>
          </a:prstGeom>
        </p:spPr>
      </p:pic>
      <p:pic>
        <p:nvPicPr>
          <p:cNvPr id="6" name="Picture 5"/>
          <p:cNvPicPr>
            <a:picLocks noChangeAspect="1"/>
          </p:cNvPicPr>
          <p:nvPr/>
        </p:nvPicPr>
        <p:blipFill>
          <a:blip r:embed="rId3"/>
          <a:stretch>
            <a:fillRect/>
          </a:stretch>
        </p:blipFill>
        <p:spPr>
          <a:xfrm>
            <a:off x="1343891" y="457200"/>
            <a:ext cx="5895109" cy="1409700"/>
          </a:xfrm>
          <a:prstGeom prst="rect">
            <a:avLst/>
          </a:prstGeom>
        </p:spPr>
      </p:pic>
      <p:pic>
        <p:nvPicPr>
          <p:cNvPr id="7" name="Picture 6"/>
          <p:cNvPicPr>
            <a:picLocks noChangeAspect="1"/>
          </p:cNvPicPr>
          <p:nvPr/>
        </p:nvPicPr>
        <p:blipFill>
          <a:blip r:embed="rId4"/>
          <a:stretch>
            <a:fillRect/>
          </a:stretch>
        </p:blipFill>
        <p:spPr>
          <a:xfrm>
            <a:off x="1600200" y="4495800"/>
            <a:ext cx="6045200" cy="1600200"/>
          </a:xfrm>
          <a:prstGeom prst="rect">
            <a:avLst/>
          </a:prstGeom>
        </p:spPr>
      </p:pic>
    </p:spTree>
    <p:extLst>
      <p:ext uri="{BB962C8B-B14F-4D97-AF65-F5344CB8AC3E}">
        <p14:creationId xmlns:p14="http://schemas.microsoft.com/office/powerpoint/2010/main" val="672930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8BD4-1461-DB9E-B563-44CD2FC5ACCD}"/>
              </a:ext>
            </a:extLst>
          </p:cNvPr>
          <p:cNvSpPr>
            <a:spLocks noGrp="1"/>
          </p:cNvSpPr>
          <p:nvPr>
            <p:ph type="title"/>
          </p:nvPr>
        </p:nvSpPr>
        <p:spPr>
          <a:xfrm>
            <a:off x="457200" y="285750"/>
            <a:ext cx="8229600" cy="1314450"/>
          </a:xfrm>
        </p:spPr>
        <p:txBody>
          <a:bodyPr>
            <a:normAutofit fontScale="90000"/>
          </a:bodyPr>
          <a:lstStyle/>
          <a:p>
            <a:r>
              <a:rPr lang="en-IN" b="0" i="0" dirty="0">
                <a:solidFill>
                  <a:srgbClr val="000000"/>
                </a:solidFill>
                <a:effectLst/>
                <a:latin typeface="Heebo" pitchFamily="2" charset="-79"/>
                <a:cs typeface="Heebo" pitchFamily="2" charset="-79"/>
              </a:rPr>
              <a:t>Ternary relationship</a:t>
            </a:r>
            <a:br>
              <a:rPr lang="en-IN"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86759A56-6307-6D42-BD81-F7C4FED99BB8}"/>
              </a:ext>
            </a:extLst>
          </p:cNvPr>
          <p:cNvSpPr>
            <a:spLocks noGrp="1"/>
          </p:cNvSpPr>
          <p:nvPr>
            <p:ph idx="1"/>
          </p:nvPr>
        </p:nvSpPr>
        <p:spPr>
          <a:xfrm>
            <a:off x="228600" y="828675"/>
            <a:ext cx="8610600" cy="5486400"/>
          </a:xfrm>
        </p:spPr>
        <p:txBody>
          <a:bodyPr>
            <a:normAutofit/>
          </a:bodyPr>
          <a:lstStyle/>
          <a:p>
            <a:pPr algn="just"/>
            <a:r>
              <a:rPr lang="en-US" sz="2400" b="0" i="0" dirty="0">
                <a:solidFill>
                  <a:srgbClr val="000000"/>
                </a:solidFill>
                <a:effectLst/>
                <a:latin typeface="+mj-lt"/>
              </a:rPr>
              <a:t>A simultaneous relationship between the instances of three entity types with unique attributes is called a ternary relationship.</a:t>
            </a:r>
          </a:p>
          <a:p>
            <a:pPr algn="just"/>
            <a:r>
              <a:rPr lang="en-IN" sz="2400" b="1" dirty="0">
                <a:solidFill>
                  <a:srgbClr val="000000"/>
                </a:solidFill>
                <a:latin typeface="+mj-lt"/>
              </a:rPr>
              <a:t>relationship between three different entities</a:t>
            </a:r>
            <a:endParaRPr lang="en-US" sz="2400" b="1" i="0" dirty="0">
              <a:solidFill>
                <a:srgbClr val="000000"/>
              </a:solidFill>
              <a:effectLst/>
              <a:latin typeface="+mj-lt"/>
            </a:endParaRPr>
          </a:p>
          <a:p>
            <a:pPr algn="just"/>
            <a:r>
              <a:rPr lang="en-US" sz="2400" b="0" i="0" dirty="0">
                <a:solidFill>
                  <a:srgbClr val="000000"/>
                </a:solidFill>
                <a:effectLst/>
                <a:latin typeface="+mj-lt"/>
              </a:rPr>
              <a:t>Consultant, client and contract are three different entities with different attributes.</a:t>
            </a:r>
          </a:p>
          <a:p>
            <a:pPr algn="just"/>
            <a:r>
              <a:rPr lang="en-US" sz="2400" b="0" i="0" dirty="0">
                <a:solidFill>
                  <a:srgbClr val="000000"/>
                </a:solidFill>
                <a:effectLst/>
                <a:latin typeface="+mj-lt"/>
              </a:rPr>
              <a:t>These three entities are related with a single relationship called “signs”.</a:t>
            </a:r>
          </a:p>
          <a:p>
            <a:endParaRPr lang="en-IN" sz="2400" dirty="0">
              <a:latin typeface="+mj-lt"/>
            </a:endParaRPr>
          </a:p>
        </p:txBody>
      </p:sp>
      <p:sp>
        <p:nvSpPr>
          <p:cNvPr id="4" name="Slide Number Placeholder 3">
            <a:extLst>
              <a:ext uri="{FF2B5EF4-FFF2-40B4-BE49-F238E27FC236}">
                <a16:creationId xmlns:a16="http://schemas.microsoft.com/office/drawing/2014/main" id="{5EF958D3-D39E-E361-B93F-CA222C48C50D}"/>
              </a:ext>
            </a:extLst>
          </p:cNvPr>
          <p:cNvSpPr>
            <a:spLocks noGrp="1"/>
          </p:cNvSpPr>
          <p:nvPr>
            <p:ph type="sldNum" sz="quarter" idx="12"/>
          </p:nvPr>
        </p:nvSpPr>
        <p:spPr/>
        <p:txBody>
          <a:bodyPr/>
          <a:lstStyle/>
          <a:p>
            <a:fld id="{9AB37E36-A941-4F8E-9CC6-4E72DA751398}" type="slidenum">
              <a:rPr lang="en-US" smtClean="0"/>
              <a:pPr/>
              <a:t>14</a:t>
            </a:fld>
            <a:endParaRPr lang="en-US"/>
          </a:p>
        </p:txBody>
      </p:sp>
      <p:pic>
        <p:nvPicPr>
          <p:cNvPr id="6146" name="Picture 2">
            <a:extLst>
              <a:ext uri="{FF2B5EF4-FFF2-40B4-BE49-F238E27FC236}">
                <a16:creationId xmlns:a16="http://schemas.microsoft.com/office/drawing/2014/main" id="{63CAFADE-EA87-5CA1-0FFB-DC303916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928090"/>
            <a:ext cx="466725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75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15</a:t>
            </a:fld>
            <a:endParaRPr lang="en-US"/>
          </a:p>
        </p:txBody>
      </p:sp>
      <p:pic>
        <p:nvPicPr>
          <p:cNvPr id="5" name="Content Placeholder 4"/>
          <p:cNvPicPr>
            <a:picLocks noGrp="1" noChangeAspect="1"/>
          </p:cNvPicPr>
          <p:nvPr>
            <p:ph idx="1"/>
          </p:nvPr>
        </p:nvPicPr>
        <p:blipFill>
          <a:blip r:embed="rId2"/>
          <a:stretch>
            <a:fillRect/>
          </a:stretch>
        </p:blipFill>
        <p:spPr>
          <a:xfrm>
            <a:off x="1335526" y="381000"/>
            <a:ext cx="5522627" cy="2677319"/>
          </a:xfrm>
          <a:prstGeom prst="rect">
            <a:avLst/>
          </a:prstGeom>
        </p:spPr>
      </p:pic>
      <p:pic>
        <p:nvPicPr>
          <p:cNvPr id="6" name="Picture 5"/>
          <p:cNvPicPr>
            <a:picLocks noChangeAspect="1"/>
          </p:cNvPicPr>
          <p:nvPr/>
        </p:nvPicPr>
        <p:blipFill>
          <a:blip r:embed="rId3"/>
          <a:stretch>
            <a:fillRect/>
          </a:stretch>
        </p:blipFill>
        <p:spPr>
          <a:xfrm>
            <a:off x="1800268" y="3810000"/>
            <a:ext cx="4895807" cy="2238375"/>
          </a:xfrm>
          <a:prstGeom prst="rect">
            <a:avLst/>
          </a:prstGeom>
        </p:spPr>
      </p:pic>
    </p:spTree>
    <p:extLst>
      <p:ext uri="{BB962C8B-B14F-4D97-AF65-F5344CB8AC3E}">
        <p14:creationId xmlns:p14="http://schemas.microsoft.com/office/powerpoint/2010/main" val="307603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16</a:t>
            </a:fld>
            <a:endParaRPr lang="en-US"/>
          </a:p>
        </p:txBody>
      </p:sp>
      <p:pic>
        <p:nvPicPr>
          <p:cNvPr id="4100" name="Picture 4" descr="database - Convert ternary relationship to binary in E/R model - Stack  Ove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40" y="1066800"/>
            <a:ext cx="822642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95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10" y="228600"/>
            <a:ext cx="8229600" cy="1143000"/>
          </a:xfrm>
        </p:spPr>
        <p:txBody>
          <a:bodyPr/>
          <a:lstStyle/>
          <a:p>
            <a:r>
              <a:rPr lang="en-US" dirty="0"/>
              <a:t>N-</a:t>
            </a:r>
            <a:r>
              <a:rPr lang="en-US" dirty="0" err="1"/>
              <a:t>ary</a:t>
            </a:r>
            <a:r>
              <a:rPr lang="en-US" dirty="0"/>
              <a:t> Relationship</a:t>
            </a:r>
          </a:p>
        </p:txBody>
      </p:sp>
      <p:pic>
        <p:nvPicPr>
          <p:cNvPr id="5" name="Content Placeholder 4"/>
          <p:cNvPicPr>
            <a:picLocks noGrp="1" noChangeAspect="1"/>
          </p:cNvPicPr>
          <p:nvPr>
            <p:ph idx="1"/>
          </p:nvPr>
        </p:nvPicPr>
        <p:blipFill>
          <a:blip r:embed="rId2"/>
          <a:stretch>
            <a:fillRect/>
          </a:stretch>
        </p:blipFill>
        <p:spPr>
          <a:xfrm>
            <a:off x="1676400" y="2057400"/>
            <a:ext cx="6019800" cy="2787858"/>
          </a:xfrm>
          <a:prstGeom prst="rect">
            <a:avLst/>
          </a:prstGeom>
        </p:spPr>
      </p:pic>
      <p:sp>
        <p:nvSpPr>
          <p:cNvPr id="4" name="Slide Number Placeholder 3"/>
          <p:cNvSpPr>
            <a:spLocks noGrp="1"/>
          </p:cNvSpPr>
          <p:nvPr>
            <p:ph type="sldNum" sz="quarter" idx="12"/>
          </p:nvPr>
        </p:nvSpPr>
        <p:spPr/>
        <p:txBody>
          <a:bodyPr/>
          <a:lstStyle/>
          <a:p>
            <a:fld id="{9AB37E36-A941-4F8E-9CC6-4E72DA751398}" type="slidenum">
              <a:rPr lang="en-US" smtClean="0"/>
              <a:pPr/>
              <a:t>17</a:t>
            </a:fld>
            <a:endParaRPr lang="en-US"/>
          </a:p>
        </p:txBody>
      </p:sp>
    </p:spTree>
    <p:extLst>
      <p:ext uri="{BB962C8B-B14F-4D97-AF65-F5344CB8AC3E}">
        <p14:creationId xmlns:p14="http://schemas.microsoft.com/office/powerpoint/2010/main" val="232197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619" y="381000"/>
            <a:ext cx="8229600" cy="1143000"/>
          </a:xfrm>
        </p:spPr>
        <p:txBody>
          <a:bodyPr/>
          <a:lstStyle/>
          <a:p>
            <a:r>
              <a:rPr lang="en-US" b="1" dirty="0"/>
              <a:t>Mapping Cardinalities</a:t>
            </a:r>
          </a:p>
        </p:txBody>
      </p:sp>
      <p:sp>
        <p:nvSpPr>
          <p:cNvPr id="3" name="Content Placeholder 2"/>
          <p:cNvSpPr>
            <a:spLocks noGrp="1"/>
          </p:cNvSpPr>
          <p:nvPr>
            <p:ph idx="1"/>
          </p:nvPr>
        </p:nvSpPr>
        <p:spPr>
          <a:xfrm>
            <a:off x="242119" y="1745614"/>
            <a:ext cx="8610600" cy="4731385"/>
          </a:xfrm>
        </p:spPr>
        <p:txBody>
          <a:bodyPr>
            <a:normAutofit fontScale="92500" lnSpcReduction="20000"/>
          </a:bodyPr>
          <a:lstStyle/>
          <a:p>
            <a:pPr algn="just">
              <a:lnSpc>
                <a:spcPct val="150000"/>
              </a:lnSpc>
            </a:pPr>
            <a:r>
              <a:rPr lang="en-US" altLang="en-US" dirty="0"/>
              <a:t>Express the number of entities to which another entity can be associated via a relationship set.</a:t>
            </a:r>
          </a:p>
          <a:p>
            <a:pPr algn="just">
              <a:lnSpc>
                <a:spcPct val="150000"/>
              </a:lnSpc>
            </a:pPr>
            <a:r>
              <a:rPr lang="en-US" altLang="en-US" dirty="0"/>
              <a:t>Most useful in describing binary relationship sets.</a:t>
            </a:r>
          </a:p>
          <a:p>
            <a:pPr algn="just">
              <a:lnSpc>
                <a:spcPct val="150000"/>
              </a:lnSpc>
            </a:pPr>
            <a:r>
              <a:rPr lang="en-US" altLang="en-US" b="1" dirty="0"/>
              <a:t>For a binary relationship </a:t>
            </a:r>
            <a:r>
              <a:rPr lang="en-US" altLang="en-US" dirty="0"/>
              <a:t>set the mapping cardinality must be one of the following types:</a:t>
            </a:r>
          </a:p>
          <a:p>
            <a:pPr lvl="1" algn="just">
              <a:lnSpc>
                <a:spcPct val="150000"/>
              </a:lnSpc>
            </a:pPr>
            <a:r>
              <a:rPr lang="en-US" altLang="en-US" dirty="0"/>
              <a:t>One to one</a:t>
            </a:r>
          </a:p>
          <a:p>
            <a:pPr lvl="1" algn="just">
              <a:lnSpc>
                <a:spcPct val="150000"/>
              </a:lnSpc>
            </a:pPr>
            <a:r>
              <a:rPr lang="en-US" altLang="en-US" dirty="0"/>
              <a:t>One to many</a:t>
            </a:r>
          </a:p>
          <a:p>
            <a:pPr lvl="1" algn="just">
              <a:lnSpc>
                <a:spcPct val="150000"/>
              </a:lnSpc>
            </a:pPr>
            <a:r>
              <a:rPr lang="en-US" altLang="en-US" dirty="0"/>
              <a:t>Many to one</a:t>
            </a:r>
          </a:p>
          <a:p>
            <a:pPr lvl="1" algn="just">
              <a:lnSpc>
                <a:spcPct val="150000"/>
              </a:lnSpc>
            </a:pPr>
            <a:r>
              <a:rPr lang="en-US" altLang="en-US" dirty="0"/>
              <a:t>Many to many</a:t>
            </a: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18</a:t>
            </a:fld>
            <a:endParaRPr lang="en-US"/>
          </a:p>
        </p:txBody>
      </p:sp>
    </p:spTree>
    <p:extLst>
      <p:ext uri="{BB962C8B-B14F-4D97-AF65-F5344CB8AC3E}">
        <p14:creationId xmlns:p14="http://schemas.microsoft.com/office/powerpoint/2010/main" val="2634834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9606"/>
            <a:ext cx="8229600" cy="1143000"/>
          </a:xfrm>
        </p:spPr>
        <p:txBody>
          <a:bodyPr/>
          <a:lstStyle/>
          <a:p>
            <a:r>
              <a:rPr lang="en-US" b="1" dirty="0"/>
              <a:t>One-to-one</a:t>
            </a:r>
          </a:p>
        </p:txBody>
      </p:sp>
      <p:sp>
        <p:nvSpPr>
          <p:cNvPr id="3" name="Content Placeholder 2"/>
          <p:cNvSpPr>
            <a:spLocks noGrp="1"/>
          </p:cNvSpPr>
          <p:nvPr>
            <p:ph idx="1"/>
          </p:nvPr>
        </p:nvSpPr>
        <p:spPr>
          <a:xfrm>
            <a:off x="457200" y="1600200"/>
            <a:ext cx="8229600" cy="4389120"/>
          </a:xfrm>
        </p:spPr>
        <p:txBody>
          <a:bodyPr/>
          <a:lstStyle/>
          <a:p>
            <a:r>
              <a:rPr lang="en-US" dirty="0"/>
              <a:t>One entity from entity set A can be associated with </a:t>
            </a:r>
            <a:r>
              <a:rPr lang="en-US" sz="2800" b="1" dirty="0">
                <a:solidFill>
                  <a:srgbClr val="C00000"/>
                </a:solidFill>
              </a:rPr>
              <a:t>at most one</a:t>
            </a:r>
            <a:r>
              <a:rPr lang="en-US" dirty="0"/>
              <a:t> entity of entity set B and vice versa.</a:t>
            </a:r>
            <a:endParaRPr lang="en-US" b="1" dirty="0"/>
          </a:p>
          <a:p>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19</a:t>
            </a:fld>
            <a:endParaRPr lang="en-US"/>
          </a:p>
        </p:txBody>
      </p:sp>
      <p:pic>
        <p:nvPicPr>
          <p:cNvPr id="6" name="Picture 5"/>
          <p:cNvPicPr>
            <a:picLocks noChangeAspect="1"/>
          </p:cNvPicPr>
          <p:nvPr/>
        </p:nvPicPr>
        <p:blipFill>
          <a:blip r:embed="rId2"/>
          <a:stretch>
            <a:fillRect/>
          </a:stretch>
        </p:blipFill>
        <p:spPr>
          <a:xfrm>
            <a:off x="838200" y="3187022"/>
            <a:ext cx="7620952" cy="3137578"/>
          </a:xfrm>
          <a:prstGeom prst="rect">
            <a:avLst/>
          </a:prstGeom>
        </p:spPr>
      </p:pic>
    </p:spTree>
    <p:extLst>
      <p:ext uri="{BB962C8B-B14F-4D97-AF65-F5344CB8AC3E}">
        <p14:creationId xmlns:p14="http://schemas.microsoft.com/office/powerpoint/2010/main" val="302735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1C6B-0F4D-7E3D-9CFD-264B5ED80B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41AEED-8D6D-ABB5-9866-650EDE453EF4}"/>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EE47332-8055-CC01-DAFA-86655C53B95F}"/>
              </a:ext>
            </a:extLst>
          </p:cNvPr>
          <p:cNvSpPr>
            <a:spLocks noGrp="1"/>
          </p:cNvSpPr>
          <p:nvPr>
            <p:ph type="sldNum" sz="quarter" idx="12"/>
          </p:nvPr>
        </p:nvSpPr>
        <p:spPr/>
        <p:txBody>
          <a:bodyPr/>
          <a:lstStyle/>
          <a:p>
            <a:fld id="{9AB37E36-A941-4F8E-9CC6-4E72DA751398}" type="slidenum">
              <a:rPr lang="en-US" smtClean="0"/>
              <a:pPr/>
              <a:t>2</a:t>
            </a:fld>
            <a:endParaRPr lang="en-US"/>
          </a:p>
        </p:txBody>
      </p:sp>
      <p:pic>
        <p:nvPicPr>
          <p:cNvPr id="1026" name="Picture 2" descr="Strong Entity and Weak entity in DBMS">
            <a:extLst>
              <a:ext uri="{FF2B5EF4-FFF2-40B4-BE49-F238E27FC236}">
                <a16:creationId xmlns:a16="http://schemas.microsoft.com/office/drawing/2014/main" id="{291E9D46-43FB-7E85-ABE0-0806CC4C4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1"/>
            <a:ext cx="9144000" cy="5970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145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432" y="457200"/>
            <a:ext cx="8229600" cy="5620512"/>
          </a:xfrm>
        </p:spPr>
        <p:txBody>
          <a:bodyPr>
            <a:normAutofit/>
          </a:bodyPr>
          <a:lstStyle/>
          <a:p>
            <a:pPr algn="just">
              <a:lnSpc>
                <a:spcPct val="150000"/>
              </a:lnSpc>
            </a:pPr>
            <a:r>
              <a:rPr lang="en-US" sz="2400" dirty="0">
                <a:latin typeface="Arial" panose="020B0604020202020204" pitchFamily="34" charset="0"/>
                <a:cs typeface="Arial" panose="020B0604020202020204" pitchFamily="34" charset="0"/>
              </a:rPr>
              <a:t>One employee is assigned with only one parking space and one parking space is assigned to only one employee. Hence it is a 1:1 relationship and cardinality is One-To-One (1:1).</a:t>
            </a:r>
          </a:p>
        </p:txBody>
      </p:sp>
      <p:sp>
        <p:nvSpPr>
          <p:cNvPr id="4" name="Slide Number Placeholder 3"/>
          <p:cNvSpPr>
            <a:spLocks noGrp="1"/>
          </p:cNvSpPr>
          <p:nvPr>
            <p:ph type="sldNum" sz="quarter" idx="12"/>
          </p:nvPr>
        </p:nvSpPr>
        <p:spPr/>
        <p:txBody>
          <a:bodyPr/>
          <a:lstStyle/>
          <a:p>
            <a:fld id="{9AB37E36-A941-4F8E-9CC6-4E72DA751398}" type="slidenum">
              <a:rPr lang="en-US" smtClean="0"/>
              <a:pPr/>
              <a:t>20</a:t>
            </a:fld>
            <a:endParaRPr lang="en-US"/>
          </a:p>
        </p:txBody>
      </p:sp>
      <p:pic>
        <p:nvPicPr>
          <p:cNvPr id="5" name="Picture 4"/>
          <p:cNvPicPr>
            <a:picLocks noChangeAspect="1"/>
          </p:cNvPicPr>
          <p:nvPr/>
        </p:nvPicPr>
        <p:blipFill>
          <a:blip r:embed="rId2"/>
          <a:stretch>
            <a:fillRect/>
          </a:stretch>
        </p:blipFill>
        <p:spPr>
          <a:xfrm>
            <a:off x="990600" y="2667001"/>
            <a:ext cx="7593432" cy="1931915"/>
          </a:xfrm>
          <a:prstGeom prst="rect">
            <a:avLst/>
          </a:prstGeom>
        </p:spPr>
      </p:pic>
      <p:pic>
        <p:nvPicPr>
          <p:cNvPr id="3074" name="Picture 2" descr="Light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548222"/>
            <a:ext cx="6361112" cy="2309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4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574" y="32446"/>
            <a:ext cx="8229600" cy="1143000"/>
          </a:xfrm>
        </p:spPr>
        <p:txBody>
          <a:bodyPr/>
          <a:lstStyle/>
          <a:p>
            <a:r>
              <a:rPr lang="en-US" b="1" dirty="0"/>
              <a:t>One-to-many </a:t>
            </a:r>
            <a:endParaRPr lang="en-US" dirty="0"/>
          </a:p>
        </p:txBody>
      </p:sp>
      <p:sp>
        <p:nvSpPr>
          <p:cNvPr id="3" name="Content Placeholder 2"/>
          <p:cNvSpPr>
            <a:spLocks noGrp="1"/>
          </p:cNvSpPr>
          <p:nvPr>
            <p:ph idx="1"/>
          </p:nvPr>
        </p:nvSpPr>
        <p:spPr>
          <a:xfrm>
            <a:off x="304800" y="1175446"/>
            <a:ext cx="8229600" cy="4389120"/>
          </a:xfrm>
        </p:spPr>
        <p:txBody>
          <a:bodyPr/>
          <a:lstStyle/>
          <a:p>
            <a:pPr algn="just">
              <a:lnSpc>
                <a:spcPct val="150000"/>
              </a:lnSpc>
            </a:pPr>
            <a:r>
              <a:rPr lang="en-US" dirty="0"/>
              <a:t>One entity from entity set A can be </a:t>
            </a:r>
            <a:r>
              <a:rPr lang="en-US" dirty="0">
                <a:solidFill>
                  <a:srgbClr val="C00000"/>
                </a:solidFill>
              </a:rPr>
              <a:t>associated with more than one entities</a:t>
            </a:r>
            <a:r>
              <a:rPr lang="en-US" dirty="0"/>
              <a:t> of entity set B however an entity from entity set B, can be associated with at most one entity.</a:t>
            </a:r>
          </a:p>
          <a:p>
            <a:pPr marL="0" indent="0" algn="just">
              <a:lnSpc>
                <a:spcPct val="150000"/>
              </a:lnSpc>
              <a:buNone/>
            </a:pPr>
            <a:br>
              <a:rPr lang="en-US" dirty="0"/>
            </a:b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21</a:t>
            </a:fld>
            <a:endParaRPr lang="en-US"/>
          </a:p>
        </p:txBody>
      </p:sp>
      <p:pic>
        <p:nvPicPr>
          <p:cNvPr id="6" name="Picture 5"/>
          <p:cNvPicPr>
            <a:picLocks noChangeAspect="1"/>
          </p:cNvPicPr>
          <p:nvPr/>
        </p:nvPicPr>
        <p:blipFill>
          <a:blip r:embed="rId2"/>
          <a:stretch>
            <a:fillRect/>
          </a:stretch>
        </p:blipFill>
        <p:spPr>
          <a:xfrm>
            <a:off x="1828799" y="3657600"/>
            <a:ext cx="5562601" cy="2585142"/>
          </a:xfrm>
          <a:prstGeom prst="rect">
            <a:avLst/>
          </a:prstGeom>
        </p:spPr>
      </p:pic>
    </p:spTree>
    <p:extLst>
      <p:ext uri="{BB962C8B-B14F-4D97-AF65-F5344CB8AC3E}">
        <p14:creationId xmlns:p14="http://schemas.microsoft.com/office/powerpoint/2010/main" val="375290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652" y="537294"/>
            <a:ext cx="8534400" cy="3272706"/>
          </a:xfrm>
        </p:spPr>
        <p:txBody>
          <a:bodyPr/>
          <a:lstStyle/>
          <a:p>
            <a:pPr algn="just">
              <a:lnSpc>
                <a:spcPct val="150000"/>
              </a:lnSpc>
            </a:pPr>
            <a:r>
              <a:rPr lang="en-US" dirty="0">
                <a:latin typeface="+mj-lt"/>
              </a:rPr>
              <a:t>One organization can have many employees , but one employee works in only one organization. Hence it is a     1:N relationship and cardinality is One-To-Many (1:N).</a:t>
            </a:r>
          </a:p>
          <a:p>
            <a:pPr marL="0" indent="0" algn="just">
              <a:lnSpc>
                <a:spcPct val="150000"/>
              </a:lnSpc>
              <a:buNone/>
            </a:pPr>
            <a:endParaRPr lang="en-US" dirty="0">
              <a:latin typeface="+mj-lt"/>
            </a:endParaRPr>
          </a:p>
          <a:p>
            <a:pPr algn="just">
              <a:lnSpc>
                <a:spcPct val="150000"/>
              </a:lnSpc>
            </a:pPr>
            <a:endParaRPr lang="en-US" dirty="0">
              <a:latin typeface="+mj-lt"/>
            </a:endParaRPr>
          </a:p>
        </p:txBody>
      </p:sp>
      <p:sp>
        <p:nvSpPr>
          <p:cNvPr id="4" name="Slide Number Placeholder 3"/>
          <p:cNvSpPr>
            <a:spLocks noGrp="1"/>
          </p:cNvSpPr>
          <p:nvPr>
            <p:ph type="sldNum" sz="quarter" idx="12"/>
          </p:nvPr>
        </p:nvSpPr>
        <p:spPr/>
        <p:txBody>
          <a:bodyPr/>
          <a:lstStyle/>
          <a:p>
            <a:fld id="{9AB37E36-A941-4F8E-9CC6-4E72DA751398}" type="slidenum">
              <a:rPr lang="en-US" smtClean="0"/>
              <a:pPr/>
              <a:t>22</a:t>
            </a:fld>
            <a:endParaRPr lang="en-US"/>
          </a:p>
        </p:txBody>
      </p:sp>
      <p:pic>
        <p:nvPicPr>
          <p:cNvPr id="5" name="Picture 4"/>
          <p:cNvPicPr>
            <a:picLocks noChangeAspect="1"/>
          </p:cNvPicPr>
          <p:nvPr/>
        </p:nvPicPr>
        <p:blipFill>
          <a:blip r:embed="rId2"/>
          <a:stretch>
            <a:fillRect/>
          </a:stretch>
        </p:blipFill>
        <p:spPr>
          <a:xfrm>
            <a:off x="1184787" y="2799658"/>
            <a:ext cx="7086600" cy="2020684"/>
          </a:xfrm>
          <a:prstGeom prst="rect">
            <a:avLst/>
          </a:prstGeom>
        </p:spPr>
      </p:pic>
      <p:pic>
        <p:nvPicPr>
          <p:cNvPr id="6" name="Picture 5"/>
          <p:cNvPicPr>
            <a:picLocks noChangeAspect="1"/>
          </p:cNvPicPr>
          <p:nvPr/>
        </p:nvPicPr>
        <p:blipFill>
          <a:blip r:embed="rId3"/>
          <a:stretch>
            <a:fillRect/>
          </a:stretch>
        </p:blipFill>
        <p:spPr>
          <a:xfrm>
            <a:off x="1199535" y="5128467"/>
            <a:ext cx="6532385" cy="1237715"/>
          </a:xfrm>
          <a:prstGeom prst="rect">
            <a:avLst/>
          </a:prstGeom>
        </p:spPr>
      </p:pic>
    </p:spTree>
    <p:extLst>
      <p:ext uri="{BB962C8B-B14F-4D97-AF65-F5344CB8AC3E}">
        <p14:creationId xmlns:p14="http://schemas.microsoft.com/office/powerpoint/2010/main" val="137620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284" y="152400"/>
            <a:ext cx="8229600" cy="838200"/>
          </a:xfrm>
        </p:spPr>
        <p:txBody>
          <a:bodyPr/>
          <a:lstStyle/>
          <a:p>
            <a:r>
              <a:rPr lang="en-US" b="1" dirty="0"/>
              <a:t>Many-to-one</a:t>
            </a:r>
            <a:r>
              <a:rPr lang="en-US" dirty="0"/>
              <a:t> </a:t>
            </a:r>
          </a:p>
        </p:txBody>
      </p:sp>
      <p:sp>
        <p:nvSpPr>
          <p:cNvPr id="3" name="Content Placeholder 2"/>
          <p:cNvSpPr>
            <a:spLocks noGrp="1"/>
          </p:cNvSpPr>
          <p:nvPr>
            <p:ph idx="1"/>
          </p:nvPr>
        </p:nvSpPr>
        <p:spPr>
          <a:xfrm>
            <a:off x="152400" y="1295401"/>
            <a:ext cx="8763000" cy="1752599"/>
          </a:xfrm>
        </p:spPr>
        <p:txBody>
          <a:bodyPr>
            <a:normAutofit fontScale="85000" lnSpcReduction="10000"/>
          </a:bodyPr>
          <a:lstStyle/>
          <a:p>
            <a:pPr algn="just">
              <a:lnSpc>
                <a:spcPct val="150000"/>
              </a:lnSpc>
            </a:pPr>
            <a:r>
              <a:rPr lang="en-US" dirty="0"/>
              <a:t>More than one entities from entity set A can be associated with at most one entity of entity set B, however an entity from entity set B can be associated with more than one entity from entity set A.</a:t>
            </a:r>
            <a:endParaRPr lang="en-US" b="1" dirty="0"/>
          </a:p>
          <a:p>
            <a:pPr>
              <a:lnSpc>
                <a:spcPct val="150000"/>
              </a:lnSpc>
            </a:pP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23</a:t>
            </a:fld>
            <a:endParaRPr lang="en-US"/>
          </a:p>
        </p:txBody>
      </p:sp>
      <p:pic>
        <p:nvPicPr>
          <p:cNvPr id="5" name="Picture 4"/>
          <p:cNvPicPr>
            <a:picLocks noChangeAspect="1"/>
          </p:cNvPicPr>
          <p:nvPr/>
        </p:nvPicPr>
        <p:blipFill>
          <a:blip r:embed="rId2"/>
          <a:stretch>
            <a:fillRect/>
          </a:stretch>
        </p:blipFill>
        <p:spPr>
          <a:xfrm>
            <a:off x="1142999" y="3628320"/>
            <a:ext cx="6781801" cy="3093155"/>
          </a:xfrm>
          <a:prstGeom prst="rect">
            <a:avLst/>
          </a:prstGeom>
        </p:spPr>
      </p:pic>
    </p:spTree>
    <p:extLst>
      <p:ext uri="{BB962C8B-B14F-4D97-AF65-F5344CB8AC3E}">
        <p14:creationId xmlns:p14="http://schemas.microsoft.com/office/powerpoint/2010/main" val="107142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04088"/>
            <a:ext cx="8534400" cy="5620512"/>
          </a:xfrm>
        </p:spPr>
        <p:txBody>
          <a:bodyPr/>
          <a:lstStyle/>
          <a:p>
            <a:pPr algn="just">
              <a:lnSpc>
                <a:spcPct val="150000"/>
              </a:lnSpc>
            </a:pPr>
            <a:r>
              <a:rPr lang="en-US" dirty="0">
                <a:latin typeface="+mj-lt"/>
              </a:rPr>
              <a:t>One employee works in only one organization But one organization can have many employees. Hence it is a M:1 relationship and cardinality is Many-to-One (M :1).</a:t>
            </a:r>
          </a:p>
        </p:txBody>
      </p:sp>
      <p:sp>
        <p:nvSpPr>
          <p:cNvPr id="4" name="Slide Number Placeholder 3"/>
          <p:cNvSpPr>
            <a:spLocks noGrp="1"/>
          </p:cNvSpPr>
          <p:nvPr>
            <p:ph type="sldNum" sz="quarter" idx="12"/>
          </p:nvPr>
        </p:nvSpPr>
        <p:spPr/>
        <p:txBody>
          <a:bodyPr/>
          <a:lstStyle/>
          <a:p>
            <a:fld id="{9AB37E36-A941-4F8E-9CC6-4E72DA751398}" type="slidenum">
              <a:rPr lang="en-US" smtClean="0"/>
              <a:pPr/>
              <a:t>24</a:t>
            </a:fld>
            <a:endParaRPr lang="en-US"/>
          </a:p>
        </p:txBody>
      </p:sp>
      <p:pic>
        <p:nvPicPr>
          <p:cNvPr id="5" name="Picture 4"/>
          <p:cNvPicPr>
            <a:picLocks noChangeAspect="1"/>
          </p:cNvPicPr>
          <p:nvPr/>
        </p:nvPicPr>
        <p:blipFill>
          <a:blip r:embed="rId2"/>
          <a:stretch>
            <a:fillRect/>
          </a:stretch>
        </p:blipFill>
        <p:spPr>
          <a:xfrm>
            <a:off x="914400" y="2819400"/>
            <a:ext cx="7467600" cy="1986260"/>
          </a:xfrm>
          <a:prstGeom prst="rect">
            <a:avLst/>
          </a:prstGeom>
        </p:spPr>
      </p:pic>
      <p:pic>
        <p:nvPicPr>
          <p:cNvPr id="6" name="Picture 5"/>
          <p:cNvPicPr>
            <a:picLocks noChangeAspect="1"/>
          </p:cNvPicPr>
          <p:nvPr/>
        </p:nvPicPr>
        <p:blipFill>
          <a:blip r:embed="rId3"/>
          <a:stretch>
            <a:fillRect/>
          </a:stretch>
        </p:blipFill>
        <p:spPr>
          <a:xfrm>
            <a:off x="1495647" y="5181600"/>
            <a:ext cx="5955787" cy="1362228"/>
          </a:xfrm>
          <a:prstGeom prst="rect">
            <a:avLst/>
          </a:prstGeom>
        </p:spPr>
      </p:pic>
    </p:spTree>
    <p:extLst>
      <p:ext uri="{BB962C8B-B14F-4D97-AF65-F5344CB8AC3E}">
        <p14:creationId xmlns:p14="http://schemas.microsoft.com/office/powerpoint/2010/main" val="1171866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1221"/>
            <a:ext cx="8229600" cy="1143000"/>
          </a:xfrm>
        </p:spPr>
        <p:txBody>
          <a:bodyPr/>
          <a:lstStyle/>
          <a:p>
            <a:r>
              <a:rPr lang="en-US" b="1" dirty="0"/>
              <a:t>Many-to-Many (M:N)</a:t>
            </a:r>
            <a:endParaRPr lang="en-US" dirty="0"/>
          </a:p>
        </p:txBody>
      </p:sp>
      <p:sp>
        <p:nvSpPr>
          <p:cNvPr id="3" name="Content Placeholder 2"/>
          <p:cNvSpPr>
            <a:spLocks noGrp="1"/>
          </p:cNvSpPr>
          <p:nvPr>
            <p:ph idx="1"/>
          </p:nvPr>
        </p:nvSpPr>
        <p:spPr>
          <a:xfrm>
            <a:off x="324464" y="1524000"/>
            <a:ext cx="8362335" cy="4389120"/>
          </a:xfrm>
        </p:spPr>
        <p:txBody>
          <a:bodyPr/>
          <a:lstStyle/>
          <a:p>
            <a:pPr algn="just">
              <a:lnSpc>
                <a:spcPct val="150000"/>
              </a:lnSpc>
            </a:pPr>
            <a:r>
              <a:rPr lang="en-US" dirty="0"/>
              <a:t>One entity from A can be associated with more than one entity from B and vice versa.</a:t>
            </a:r>
          </a:p>
          <a:p>
            <a:pPr marL="0" indent="0" algn="just">
              <a:lnSpc>
                <a:spcPct val="150000"/>
              </a:lnSpc>
              <a:buNone/>
            </a:pPr>
            <a:br>
              <a:rPr lang="en-US" dirty="0"/>
            </a:b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25</a:t>
            </a:fld>
            <a:endParaRPr lang="en-US"/>
          </a:p>
        </p:txBody>
      </p:sp>
      <p:pic>
        <p:nvPicPr>
          <p:cNvPr id="5" name="Picture 4"/>
          <p:cNvPicPr>
            <a:picLocks noChangeAspect="1"/>
          </p:cNvPicPr>
          <p:nvPr/>
        </p:nvPicPr>
        <p:blipFill>
          <a:blip r:embed="rId2"/>
          <a:stretch>
            <a:fillRect/>
          </a:stretch>
        </p:blipFill>
        <p:spPr>
          <a:xfrm>
            <a:off x="1981199" y="3048000"/>
            <a:ext cx="5638801" cy="3296367"/>
          </a:xfrm>
          <a:prstGeom prst="rect">
            <a:avLst/>
          </a:prstGeom>
        </p:spPr>
      </p:pic>
    </p:spTree>
    <p:extLst>
      <p:ext uri="{BB962C8B-B14F-4D97-AF65-F5344CB8AC3E}">
        <p14:creationId xmlns:p14="http://schemas.microsoft.com/office/powerpoint/2010/main" val="111093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lstStyle/>
          <a:p>
            <a:pPr algn="just">
              <a:lnSpc>
                <a:spcPct val="150000"/>
              </a:lnSpc>
            </a:pPr>
            <a:r>
              <a:rPr lang="en-US" dirty="0"/>
              <a:t>One student can enroll for many courses and one course can be enrolled by many students. Hence it is a M:N relationship and cardinality is Many-to-Many (M:N).</a:t>
            </a:r>
          </a:p>
        </p:txBody>
      </p:sp>
      <p:sp>
        <p:nvSpPr>
          <p:cNvPr id="4" name="Slide Number Placeholder 3"/>
          <p:cNvSpPr>
            <a:spLocks noGrp="1"/>
          </p:cNvSpPr>
          <p:nvPr>
            <p:ph type="sldNum" sz="quarter" idx="12"/>
          </p:nvPr>
        </p:nvSpPr>
        <p:spPr/>
        <p:txBody>
          <a:bodyPr/>
          <a:lstStyle/>
          <a:p>
            <a:fld id="{9AB37E36-A941-4F8E-9CC6-4E72DA751398}" type="slidenum">
              <a:rPr lang="en-US" smtClean="0"/>
              <a:pPr/>
              <a:t>26</a:t>
            </a:fld>
            <a:endParaRPr lang="en-US"/>
          </a:p>
        </p:txBody>
      </p:sp>
      <p:pic>
        <p:nvPicPr>
          <p:cNvPr id="5" name="Picture 4"/>
          <p:cNvPicPr>
            <a:picLocks noChangeAspect="1"/>
          </p:cNvPicPr>
          <p:nvPr/>
        </p:nvPicPr>
        <p:blipFill>
          <a:blip r:embed="rId2"/>
          <a:stretch>
            <a:fillRect/>
          </a:stretch>
        </p:blipFill>
        <p:spPr>
          <a:xfrm>
            <a:off x="914400" y="2895600"/>
            <a:ext cx="7010400" cy="1815149"/>
          </a:xfrm>
          <a:prstGeom prst="rect">
            <a:avLst/>
          </a:prstGeom>
        </p:spPr>
      </p:pic>
      <p:pic>
        <p:nvPicPr>
          <p:cNvPr id="6" name="Picture 5"/>
          <p:cNvPicPr>
            <a:picLocks noChangeAspect="1"/>
          </p:cNvPicPr>
          <p:nvPr/>
        </p:nvPicPr>
        <p:blipFill>
          <a:blip r:embed="rId3"/>
          <a:stretch>
            <a:fillRect/>
          </a:stretch>
        </p:blipFill>
        <p:spPr>
          <a:xfrm>
            <a:off x="1219200" y="5109021"/>
            <a:ext cx="6195108" cy="1437265"/>
          </a:xfrm>
          <a:prstGeom prst="rect">
            <a:avLst/>
          </a:prstGeom>
        </p:spPr>
      </p:pic>
    </p:spTree>
    <p:extLst>
      <p:ext uri="{BB962C8B-B14F-4D97-AF65-F5344CB8AC3E}">
        <p14:creationId xmlns:p14="http://schemas.microsoft.com/office/powerpoint/2010/main" val="911720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27</a:t>
            </a:fld>
            <a:endParaRPr lang="en-US"/>
          </a:p>
        </p:txBody>
      </p:sp>
      <p:pic>
        <p:nvPicPr>
          <p:cNvPr id="5" name="Picture 4"/>
          <p:cNvPicPr>
            <a:picLocks noChangeAspect="1"/>
          </p:cNvPicPr>
          <p:nvPr/>
        </p:nvPicPr>
        <p:blipFill>
          <a:blip r:embed="rId2"/>
          <a:stretch>
            <a:fillRect/>
          </a:stretch>
        </p:blipFill>
        <p:spPr>
          <a:xfrm>
            <a:off x="1524000" y="609600"/>
            <a:ext cx="5286375" cy="1028700"/>
          </a:xfrm>
          <a:prstGeom prst="rect">
            <a:avLst/>
          </a:prstGeom>
        </p:spPr>
      </p:pic>
      <p:pic>
        <p:nvPicPr>
          <p:cNvPr id="6" name="Picture 5"/>
          <p:cNvPicPr>
            <a:picLocks noChangeAspect="1"/>
          </p:cNvPicPr>
          <p:nvPr/>
        </p:nvPicPr>
        <p:blipFill>
          <a:blip r:embed="rId3"/>
          <a:stretch>
            <a:fillRect/>
          </a:stretch>
        </p:blipFill>
        <p:spPr>
          <a:xfrm>
            <a:off x="1552575" y="2286000"/>
            <a:ext cx="5257800" cy="981075"/>
          </a:xfrm>
          <a:prstGeom prst="rect">
            <a:avLst/>
          </a:prstGeom>
        </p:spPr>
      </p:pic>
      <p:pic>
        <p:nvPicPr>
          <p:cNvPr id="7" name="Picture 6"/>
          <p:cNvPicPr>
            <a:picLocks noChangeAspect="1"/>
          </p:cNvPicPr>
          <p:nvPr/>
        </p:nvPicPr>
        <p:blipFill>
          <a:blip r:embed="rId4"/>
          <a:stretch>
            <a:fillRect/>
          </a:stretch>
        </p:blipFill>
        <p:spPr>
          <a:xfrm>
            <a:off x="1466850" y="4419600"/>
            <a:ext cx="5343525" cy="1038225"/>
          </a:xfrm>
          <a:prstGeom prst="rect">
            <a:avLst/>
          </a:prstGeom>
        </p:spPr>
      </p:pic>
    </p:spTree>
    <p:extLst>
      <p:ext uri="{BB962C8B-B14F-4D97-AF65-F5344CB8AC3E}">
        <p14:creationId xmlns:p14="http://schemas.microsoft.com/office/powerpoint/2010/main" val="2953243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06" y="236840"/>
            <a:ext cx="8669594" cy="1143000"/>
          </a:xfrm>
        </p:spPr>
        <p:txBody>
          <a:bodyPr>
            <a:noAutofit/>
          </a:bodyPr>
          <a:lstStyle/>
          <a:p>
            <a:r>
              <a:rPr lang="en-US" sz="4400" b="1" dirty="0"/>
              <a:t>Participation Constraint / Minimum cardinality constraint</a:t>
            </a:r>
            <a:endParaRPr lang="en-US" sz="4400"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28</a:t>
            </a:fld>
            <a:endParaRPr lang="en-US"/>
          </a:p>
        </p:txBody>
      </p:sp>
      <p:sp>
        <p:nvSpPr>
          <p:cNvPr id="5" name="Rectangle 1"/>
          <p:cNvSpPr>
            <a:spLocks noGrp="1" noChangeArrowheads="1"/>
          </p:cNvSpPr>
          <p:nvPr>
            <p:ph idx="1"/>
          </p:nvPr>
        </p:nvSpPr>
        <p:spPr bwMode="auto">
          <a:xfrm>
            <a:off x="228600" y="1372466"/>
            <a:ext cx="868680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buClrTx/>
              <a:buSzTx/>
            </a:pPr>
            <a:r>
              <a:rPr kumimoji="0" lang="en-US" altLang="en-US" sz="2800" b="0" i="0" u="none" strike="noStrike" cap="none" normalizeH="0" baseline="0" dirty="0">
                <a:ln>
                  <a:noFill/>
                </a:ln>
                <a:solidFill>
                  <a:srgbClr val="343434"/>
                </a:solidFill>
                <a:effectLst/>
                <a:latin typeface="+mj-lt"/>
              </a:rPr>
              <a:t>In a Relationship, </a:t>
            </a:r>
            <a:r>
              <a:rPr kumimoji="0" lang="en-US" altLang="en-US" sz="2800" b="0" i="0" u="none" strike="noStrike" cap="none" normalizeH="0" baseline="0" dirty="0">
                <a:ln>
                  <a:noFill/>
                </a:ln>
                <a:solidFill>
                  <a:srgbClr val="E83E8C"/>
                </a:solidFill>
                <a:effectLst/>
                <a:latin typeface="+mj-lt"/>
              </a:rPr>
              <a:t>Participation constraint</a:t>
            </a:r>
            <a:r>
              <a:rPr kumimoji="0" lang="en-US" altLang="en-US" sz="2800" b="0" i="0" u="none" strike="noStrike" cap="none" normalizeH="0" baseline="0" dirty="0">
                <a:ln>
                  <a:noFill/>
                </a:ln>
                <a:solidFill>
                  <a:srgbClr val="343434"/>
                </a:solidFill>
                <a:effectLst/>
                <a:latin typeface="+mj-lt"/>
              </a:rPr>
              <a:t> specifies the presence of an entity when it is related to another entity in a relationship type.</a:t>
            </a:r>
          </a:p>
          <a:p>
            <a:pPr algn="just">
              <a:lnSpc>
                <a:spcPct val="150000"/>
              </a:lnSpc>
              <a:buClrTx/>
              <a:buSzTx/>
            </a:pPr>
            <a:r>
              <a:rPr kumimoji="0" lang="en-US" altLang="en-US" sz="2800" b="0" i="0" u="none" strike="noStrike" cap="none" normalizeH="0" baseline="0" dirty="0">
                <a:ln>
                  <a:noFill/>
                </a:ln>
                <a:solidFill>
                  <a:srgbClr val="343434"/>
                </a:solidFill>
                <a:effectLst/>
                <a:latin typeface="+mj-lt"/>
              </a:rPr>
              <a:t>This constraint </a:t>
            </a:r>
            <a:r>
              <a:rPr kumimoji="0" lang="en-US" altLang="en-US" sz="2800" b="1" i="0" u="none" strike="noStrike" cap="none" normalizeH="0" baseline="0" dirty="0">
                <a:ln>
                  <a:noFill/>
                </a:ln>
                <a:solidFill>
                  <a:srgbClr val="343434"/>
                </a:solidFill>
                <a:effectLst/>
                <a:latin typeface="+mj-lt"/>
              </a:rPr>
              <a:t>specifies the </a:t>
            </a:r>
            <a:r>
              <a:rPr kumimoji="0" lang="en-US" altLang="en-US" sz="2800" b="1" i="0" u="none" strike="noStrike" cap="none" normalizeH="0" baseline="0" dirty="0">
                <a:ln>
                  <a:noFill/>
                </a:ln>
                <a:solidFill>
                  <a:srgbClr val="C00000"/>
                </a:solidFill>
                <a:effectLst/>
                <a:latin typeface="+mj-lt"/>
              </a:rPr>
              <a:t>number of instances of an entity</a:t>
            </a:r>
            <a:r>
              <a:rPr kumimoji="0" lang="en-US" altLang="en-US" sz="2800" b="1" i="0" u="none" strike="noStrike" cap="none" normalizeH="0" baseline="0" dirty="0">
                <a:ln>
                  <a:noFill/>
                </a:ln>
                <a:solidFill>
                  <a:srgbClr val="343434"/>
                </a:solidFill>
                <a:effectLst/>
                <a:latin typeface="+mj-lt"/>
              </a:rPr>
              <a:t> that are participating in the relationship type.</a:t>
            </a:r>
            <a:endParaRPr kumimoji="0" lang="en-US" altLang="en-US" sz="2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rgbClr val="343434"/>
                </a:solidFill>
                <a:effectLst/>
                <a:latin typeface="+mj-lt"/>
              </a:rPr>
              <a:t>There are two types of Participation constraint: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rgbClr val="343434"/>
                </a:solidFill>
                <a:effectLst/>
                <a:latin typeface="+mj-lt"/>
              </a:rPr>
              <a:t>Total participation </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2800" b="0" i="0" u="none" strike="noStrike" cap="none" normalizeH="0" baseline="0" dirty="0">
                <a:ln>
                  <a:noFill/>
                </a:ln>
                <a:solidFill>
                  <a:srgbClr val="343434"/>
                </a:solidFill>
                <a:effectLst/>
                <a:latin typeface="+mj-lt"/>
              </a:rPr>
              <a:t>Partial participation </a:t>
            </a:r>
          </a:p>
        </p:txBody>
      </p:sp>
    </p:spTree>
    <p:extLst>
      <p:ext uri="{BB962C8B-B14F-4D97-AF65-F5344CB8AC3E}">
        <p14:creationId xmlns:p14="http://schemas.microsoft.com/office/powerpoint/2010/main" val="3705959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105"/>
            <a:ext cx="8229600" cy="1143000"/>
          </a:xfrm>
        </p:spPr>
        <p:txBody>
          <a:bodyPr/>
          <a:lstStyle/>
          <a:p>
            <a:r>
              <a:rPr lang="en-US" b="1" dirty="0"/>
              <a:t>Participation Constraint</a:t>
            </a:r>
            <a:endParaRPr lang="en-US" dirty="0"/>
          </a:p>
        </p:txBody>
      </p:sp>
      <p:sp>
        <p:nvSpPr>
          <p:cNvPr id="3" name="Content Placeholder 2"/>
          <p:cNvSpPr>
            <a:spLocks noGrp="1"/>
          </p:cNvSpPr>
          <p:nvPr>
            <p:ph idx="1"/>
          </p:nvPr>
        </p:nvSpPr>
        <p:spPr>
          <a:xfrm>
            <a:off x="76200" y="1645376"/>
            <a:ext cx="8839200" cy="4831623"/>
          </a:xfrm>
        </p:spPr>
        <p:txBody>
          <a:bodyPr>
            <a:normAutofit/>
          </a:bodyPr>
          <a:lstStyle/>
          <a:p>
            <a:pPr marL="365760" lvl="1" indent="0" algn="just" fontAlgn="base">
              <a:lnSpc>
                <a:spcPct val="150000"/>
              </a:lnSpc>
              <a:buNone/>
            </a:pPr>
            <a:r>
              <a:rPr lang="en-US" b="1" dirty="0">
                <a:latin typeface="+mj-lt"/>
              </a:rPr>
              <a:t>1. Total Participation –</a:t>
            </a:r>
            <a:r>
              <a:rPr lang="en-US" dirty="0">
                <a:latin typeface="+mj-lt"/>
              </a:rPr>
              <a:t> Each entity in the entity set</a:t>
            </a:r>
            <a:r>
              <a:rPr lang="en-US" b="1" dirty="0">
                <a:latin typeface="+mj-lt"/>
              </a:rPr>
              <a:t> must participate</a:t>
            </a:r>
            <a:r>
              <a:rPr lang="en-US" dirty="0">
                <a:latin typeface="+mj-lt"/>
              </a:rPr>
              <a:t> in the relationship. If each student must enroll in a course, the participation of student will be total. Total participation is shown by double line in ER diagram. </a:t>
            </a:r>
          </a:p>
          <a:p>
            <a:pPr marL="365760" lvl="1" indent="0" algn="just" fontAlgn="base">
              <a:lnSpc>
                <a:spcPct val="150000"/>
              </a:lnSpc>
              <a:buNone/>
            </a:pPr>
            <a:r>
              <a:rPr lang="en-US" b="1" dirty="0">
                <a:latin typeface="+mj-lt"/>
              </a:rPr>
              <a:t>2. Partial Participation –</a:t>
            </a:r>
            <a:r>
              <a:rPr lang="en-US" dirty="0">
                <a:latin typeface="+mj-lt"/>
              </a:rPr>
              <a:t> The entity in the entity set </a:t>
            </a:r>
            <a:r>
              <a:rPr lang="en-US" b="1" dirty="0">
                <a:latin typeface="+mj-lt"/>
              </a:rPr>
              <a:t>may or may NOT participat</a:t>
            </a:r>
            <a:r>
              <a:rPr lang="en-US" dirty="0">
                <a:latin typeface="+mj-lt"/>
              </a:rPr>
              <a:t>e in the relationship. If some courses are not enrolled by any of the student, the participation of course will be partial. </a:t>
            </a:r>
          </a:p>
        </p:txBody>
      </p:sp>
      <p:sp>
        <p:nvSpPr>
          <p:cNvPr id="4" name="Slide Number Placeholder 3"/>
          <p:cNvSpPr>
            <a:spLocks noGrp="1"/>
          </p:cNvSpPr>
          <p:nvPr>
            <p:ph type="sldNum" sz="quarter" idx="12"/>
          </p:nvPr>
        </p:nvSpPr>
        <p:spPr/>
        <p:txBody>
          <a:bodyPr/>
          <a:lstStyle/>
          <a:p>
            <a:fld id="{9AB37E36-A941-4F8E-9CC6-4E72DA751398}" type="slidenum">
              <a:rPr lang="en-US" smtClean="0"/>
              <a:pPr/>
              <a:t>29</a:t>
            </a:fld>
            <a:endParaRPr lang="en-US"/>
          </a:p>
        </p:txBody>
      </p:sp>
    </p:spTree>
    <p:extLst>
      <p:ext uri="{BB962C8B-B14F-4D97-AF65-F5344CB8AC3E}">
        <p14:creationId xmlns:p14="http://schemas.microsoft.com/office/powerpoint/2010/main" val="164097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7D5053-393F-ACDE-B435-20F6B3DD4FBB}"/>
              </a:ext>
            </a:extLst>
          </p:cNvPr>
          <p:cNvSpPr>
            <a:spLocks noGrp="1"/>
          </p:cNvSpPr>
          <p:nvPr>
            <p:ph idx="1"/>
          </p:nvPr>
        </p:nvSpPr>
        <p:spPr>
          <a:xfrm>
            <a:off x="304800" y="698967"/>
            <a:ext cx="8229600" cy="5620512"/>
          </a:xfrm>
        </p:spPr>
        <p:txBody>
          <a:bodyPr>
            <a:normAutofit/>
          </a:bodyPr>
          <a:lstStyle/>
          <a:p>
            <a:pPr algn="just">
              <a:lnSpc>
                <a:spcPct val="150000"/>
              </a:lnSpc>
            </a:pPr>
            <a:r>
              <a:rPr lang="en-US" sz="2400" b="1" i="0" dirty="0">
                <a:solidFill>
                  <a:srgbClr val="343434"/>
                </a:solidFill>
                <a:effectLst/>
                <a:latin typeface="Calibri body"/>
              </a:rPr>
              <a:t>Example –</a:t>
            </a:r>
            <a:r>
              <a:rPr lang="en-US" sz="2400" b="0" i="0" dirty="0">
                <a:solidFill>
                  <a:srgbClr val="343434"/>
                </a:solidFill>
                <a:effectLst/>
                <a:latin typeface="Calibri body"/>
              </a:rPr>
              <a:t> A student entity can exist without needing any other entity in the schema or a course entity can exist without needing any other entity in the schema</a:t>
            </a:r>
          </a:p>
          <a:p>
            <a:pPr algn="just">
              <a:lnSpc>
                <a:spcPct val="150000"/>
              </a:lnSpc>
              <a:buFont typeface="Arial" panose="020B0604020202020204" pitchFamily="34" charset="0"/>
              <a:buChar char="•"/>
            </a:pPr>
            <a:r>
              <a:rPr lang="en-US" sz="2400" b="0" i="0" dirty="0">
                <a:solidFill>
                  <a:srgbClr val="343434"/>
                </a:solidFill>
                <a:effectLst/>
                <a:latin typeface="Calibri body"/>
              </a:rPr>
              <a:t>A Strong entity is nothing but an entity set  having a primary key attribute or a table that consists of a primary key column.</a:t>
            </a:r>
          </a:p>
          <a:p>
            <a:pPr algn="just">
              <a:lnSpc>
                <a:spcPct val="150000"/>
              </a:lnSpc>
            </a:pPr>
            <a:r>
              <a:rPr lang="en-US" sz="2400" b="0" i="0" u="sng" dirty="0">
                <a:solidFill>
                  <a:srgbClr val="343434"/>
                </a:solidFill>
                <a:effectLst/>
                <a:latin typeface="Calibri body"/>
              </a:rPr>
              <a:t>Representation </a:t>
            </a:r>
            <a:endParaRPr lang="en-US" sz="2400" b="0" i="0" dirty="0">
              <a:solidFill>
                <a:srgbClr val="343434"/>
              </a:solidFill>
              <a:effectLst/>
              <a:latin typeface="Calibri body"/>
            </a:endParaRPr>
          </a:p>
          <a:p>
            <a:pPr marL="742950" lvl="1" indent="-285750" algn="just">
              <a:lnSpc>
                <a:spcPct val="150000"/>
              </a:lnSpc>
              <a:buFont typeface="Arial" panose="020B0604020202020204" pitchFamily="34" charset="0"/>
              <a:buChar char="•"/>
            </a:pPr>
            <a:r>
              <a:rPr lang="en-US" sz="2000" b="0" i="0" dirty="0">
                <a:solidFill>
                  <a:srgbClr val="343434"/>
                </a:solidFill>
                <a:effectLst/>
                <a:latin typeface="Calibri body"/>
              </a:rPr>
              <a:t>The </a:t>
            </a:r>
            <a:r>
              <a:rPr lang="en-US" sz="2000" b="1" i="0" dirty="0">
                <a:solidFill>
                  <a:srgbClr val="343434"/>
                </a:solidFill>
                <a:effectLst/>
                <a:latin typeface="Calibri body"/>
              </a:rPr>
              <a:t>strong entity</a:t>
            </a:r>
            <a:r>
              <a:rPr lang="en-US" sz="2000" b="0" i="0" dirty="0">
                <a:solidFill>
                  <a:srgbClr val="343434"/>
                </a:solidFill>
                <a:effectLst/>
                <a:latin typeface="Calibri body"/>
              </a:rPr>
              <a:t> is represented by a </a:t>
            </a:r>
            <a:r>
              <a:rPr lang="en-US" sz="2000" b="1" i="0" dirty="0">
                <a:solidFill>
                  <a:srgbClr val="343434"/>
                </a:solidFill>
                <a:effectLst/>
                <a:latin typeface="Calibri body"/>
              </a:rPr>
              <a:t>single rectangle</a:t>
            </a:r>
            <a:r>
              <a:rPr lang="en-US" sz="2000" b="0" i="0" dirty="0">
                <a:solidFill>
                  <a:srgbClr val="343434"/>
                </a:solidFill>
                <a:effectLst/>
                <a:latin typeface="Calibri body"/>
              </a:rPr>
              <a:t>.</a:t>
            </a:r>
          </a:p>
          <a:p>
            <a:pPr marL="742950" lvl="1" indent="-285750" algn="just">
              <a:lnSpc>
                <a:spcPct val="150000"/>
              </a:lnSpc>
              <a:buFont typeface="Arial" panose="020B0604020202020204" pitchFamily="34" charset="0"/>
              <a:buChar char="•"/>
            </a:pPr>
            <a:r>
              <a:rPr lang="en-US" sz="2000" b="1" i="0" dirty="0">
                <a:solidFill>
                  <a:srgbClr val="343434"/>
                </a:solidFill>
                <a:effectLst/>
                <a:latin typeface="Calibri body"/>
              </a:rPr>
              <a:t>The relationship between two strong entities</a:t>
            </a:r>
            <a:r>
              <a:rPr lang="en-US" sz="2000" b="0" i="0" dirty="0">
                <a:solidFill>
                  <a:srgbClr val="343434"/>
                </a:solidFill>
                <a:effectLst/>
                <a:latin typeface="Calibri body"/>
              </a:rPr>
              <a:t> is represented by a </a:t>
            </a:r>
            <a:r>
              <a:rPr lang="en-US" sz="2000" b="1" i="0" dirty="0">
                <a:solidFill>
                  <a:srgbClr val="343434"/>
                </a:solidFill>
                <a:effectLst/>
                <a:latin typeface="Calibri body"/>
              </a:rPr>
              <a:t>single diamond.</a:t>
            </a:r>
            <a:endParaRPr lang="en-US" sz="2000" b="0" i="0" dirty="0">
              <a:solidFill>
                <a:srgbClr val="343434"/>
              </a:solidFill>
              <a:effectLst/>
              <a:latin typeface="Calibri body"/>
            </a:endParaRPr>
          </a:p>
          <a:p>
            <a:pPr algn="just">
              <a:lnSpc>
                <a:spcPct val="150000"/>
              </a:lnSpc>
              <a:buFont typeface="Arial" panose="020B0604020202020204" pitchFamily="34" charset="0"/>
              <a:buChar char="•"/>
            </a:pPr>
            <a:endParaRPr lang="en-US" sz="2400" b="0" i="0" dirty="0">
              <a:solidFill>
                <a:srgbClr val="343434"/>
              </a:solidFill>
              <a:effectLst/>
              <a:latin typeface="Calibri body"/>
            </a:endParaRPr>
          </a:p>
          <a:p>
            <a:pPr algn="just">
              <a:lnSpc>
                <a:spcPct val="150000"/>
              </a:lnSpc>
            </a:pPr>
            <a:endParaRPr lang="en-IN" sz="2400" dirty="0">
              <a:latin typeface="Calibri body"/>
            </a:endParaRPr>
          </a:p>
        </p:txBody>
      </p:sp>
      <p:sp>
        <p:nvSpPr>
          <p:cNvPr id="4" name="Slide Number Placeholder 3">
            <a:extLst>
              <a:ext uri="{FF2B5EF4-FFF2-40B4-BE49-F238E27FC236}">
                <a16:creationId xmlns:a16="http://schemas.microsoft.com/office/drawing/2014/main" id="{BED09017-6A79-F44B-6027-F943CDA73215}"/>
              </a:ext>
            </a:extLst>
          </p:cNvPr>
          <p:cNvSpPr>
            <a:spLocks noGrp="1"/>
          </p:cNvSpPr>
          <p:nvPr>
            <p:ph type="sldNum" sz="quarter" idx="12"/>
          </p:nvPr>
        </p:nvSpPr>
        <p:spPr/>
        <p:txBody>
          <a:bodyPr/>
          <a:lstStyle/>
          <a:p>
            <a:fld id="{9AB37E36-A941-4F8E-9CC6-4E72DA751398}" type="slidenum">
              <a:rPr lang="en-US" smtClean="0"/>
              <a:pPr/>
              <a:t>3</a:t>
            </a:fld>
            <a:endParaRPr lang="en-US"/>
          </a:p>
        </p:txBody>
      </p:sp>
    </p:spTree>
    <p:extLst>
      <p:ext uri="{BB962C8B-B14F-4D97-AF65-F5344CB8AC3E}">
        <p14:creationId xmlns:p14="http://schemas.microsoft.com/office/powerpoint/2010/main" val="2123174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9" y="385916"/>
            <a:ext cx="2158181" cy="801329"/>
          </a:xfrm>
        </p:spPr>
        <p:txBody>
          <a:bodyPr>
            <a:noAutofit/>
          </a:bodyPr>
          <a:lstStyle/>
          <a:p>
            <a:r>
              <a:rPr lang="en-IN" sz="3200" b="1" dirty="0"/>
              <a:t>Total Participation</a:t>
            </a:r>
            <a:endParaRPr lang="en-US" sz="3200" b="1" dirty="0"/>
          </a:p>
        </p:txBody>
      </p:sp>
      <p:sp>
        <p:nvSpPr>
          <p:cNvPr id="3" name="Content Placeholder 2"/>
          <p:cNvSpPr>
            <a:spLocks noGrp="1"/>
          </p:cNvSpPr>
          <p:nvPr>
            <p:ph idx="1"/>
          </p:nvPr>
        </p:nvSpPr>
        <p:spPr>
          <a:xfrm>
            <a:off x="29497" y="1573161"/>
            <a:ext cx="8763000" cy="5197475"/>
          </a:xfrm>
        </p:spPr>
        <p:txBody>
          <a:bodyPr>
            <a:normAutofit fontScale="92500"/>
          </a:bodyPr>
          <a:lstStyle/>
          <a:p>
            <a:pPr algn="just">
              <a:lnSpc>
                <a:spcPct val="150000"/>
              </a:lnSpc>
            </a:pPr>
            <a:r>
              <a:rPr lang="en-IN" dirty="0">
                <a:latin typeface="+mj-lt"/>
              </a:rPr>
              <a:t>Each entity in the entity set is involved in at least one relationship in a relationship set i.e. the number of relationship in every entity is involved is greater than 0.</a:t>
            </a:r>
          </a:p>
          <a:p>
            <a:pPr algn="just">
              <a:lnSpc>
                <a:spcPct val="150000"/>
              </a:lnSpc>
            </a:pPr>
            <a:r>
              <a:rPr lang="en-IN" dirty="0">
                <a:latin typeface="+mj-lt"/>
              </a:rPr>
              <a:t>Consider two entities Employee and Department related via </a:t>
            </a:r>
            <a:r>
              <a:rPr lang="en-IN" dirty="0" err="1">
                <a:latin typeface="+mj-lt"/>
              </a:rPr>
              <a:t>Works_For</a:t>
            </a:r>
            <a:r>
              <a:rPr lang="en-IN" dirty="0">
                <a:latin typeface="+mj-lt"/>
              </a:rPr>
              <a:t> relationship. Now, every Employee works in at least one department therefore an Employee entity exist if it has at least one </a:t>
            </a:r>
            <a:r>
              <a:rPr lang="en-IN" dirty="0" err="1">
                <a:latin typeface="+mj-lt"/>
              </a:rPr>
              <a:t>Works_For</a:t>
            </a:r>
            <a:r>
              <a:rPr lang="en-IN" dirty="0">
                <a:latin typeface="+mj-lt"/>
              </a:rPr>
              <a:t> relationship with Department entity. Thus the participation of Employee in </a:t>
            </a:r>
            <a:r>
              <a:rPr lang="en-IN" dirty="0" err="1">
                <a:latin typeface="+mj-lt"/>
              </a:rPr>
              <a:t>Works_For</a:t>
            </a:r>
            <a:r>
              <a:rPr lang="en-IN" dirty="0">
                <a:latin typeface="+mj-lt"/>
              </a:rPr>
              <a:t> is total relationship. Total Participation is </a:t>
            </a:r>
            <a:r>
              <a:rPr lang="en-IN" b="1" dirty="0">
                <a:latin typeface="+mj-lt"/>
              </a:rPr>
              <a:t>represented by double line </a:t>
            </a:r>
            <a:r>
              <a:rPr lang="en-IN" dirty="0">
                <a:latin typeface="+mj-lt"/>
              </a:rPr>
              <a:t>in ER diagram.</a:t>
            </a:r>
            <a:endParaRPr lang="en-US" dirty="0">
              <a:latin typeface="+mj-lt"/>
            </a:endParaRPr>
          </a:p>
        </p:txBody>
      </p:sp>
      <p:sp>
        <p:nvSpPr>
          <p:cNvPr id="4" name="Slide Number Placeholder 3"/>
          <p:cNvSpPr>
            <a:spLocks noGrp="1"/>
          </p:cNvSpPr>
          <p:nvPr>
            <p:ph type="sldNum" sz="quarter" idx="12"/>
          </p:nvPr>
        </p:nvSpPr>
        <p:spPr/>
        <p:txBody>
          <a:bodyPr/>
          <a:lstStyle/>
          <a:p>
            <a:fld id="{9AB37E36-A941-4F8E-9CC6-4E72DA751398}" type="slidenum">
              <a:rPr lang="en-US" smtClean="0"/>
              <a:pPr/>
              <a:t>30</a:t>
            </a:fld>
            <a:endParaRPr lang="en-US"/>
          </a:p>
        </p:txBody>
      </p:sp>
      <p:pic>
        <p:nvPicPr>
          <p:cNvPr id="1026" name="Picture 2" descr="https://www.tutorialspoint.com/assets/questions/images/189677-15323291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0"/>
            <a:ext cx="6934200"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54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9" y="385916"/>
            <a:ext cx="2158181" cy="801329"/>
          </a:xfrm>
        </p:spPr>
        <p:txBody>
          <a:bodyPr>
            <a:noAutofit/>
          </a:bodyPr>
          <a:lstStyle/>
          <a:p>
            <a:r>
              <a:rPr lang="en-IN" sz="3200" b="1" dirty="0"/>
              <a:t>Partial Participation</a:t>
            </a:r>
            <a:endParaRPr lang="en-US" sz="3200" b="1" dirty="0"/>
          </a:p>
        </p:txBody>
      </p:sp>
      <p:sp>
        <p:nvSpPr>
          <p:cNvPr id="3" name="Content Placeholder 2"/>
          <p:cNvSpPr>
            <a:spLocks noGrp="1"/>
          </p:cNvSpPr>
          <p:nvPr>
            <p:ph idx="1"/>
          </p:nvPr>
        </p:nvSpPr>
        <p:spPr>
          <a:xfrm>
            <a:off x="29496" y="1573161"/>
            <a:ext cx="8885903" cy="5197475"/>
          </a:xfrm>
        </p:spPr>
        <p:txBody>
          <a:bodyPr>
            <a:normAutofit fontScale="92500"/>
          </a:bodyPr>
          <a:lstStyle/>
          <a:p>
            <a:pPr algn="just">
              <a:lnSpc>
                <a:spcPct val="150000"/>
              </a:lnSpc>
            </a:pPr>
            <a:r>
              <a:rPr lang="en-IN" dirty="0">
                <a:latin typeface="+mj-lt"/>
              </a:rPr>
              <a:t>Each entity in entity set may or may not occur in at least one relationship in a relationship set.</a:t>
            </a:r>
          </a:p>
          <a:p>
            <a:pPr algn="just">
              <a:lnSpc>
                <a:spcPct val="150000"/>
              </a:lnSpc>
            </a:pPr>
            <a:r>
              <a:rPr lang="en-IN" dirty="0">
                <a:latin typeface="+mj-lt"/>
              </a:rPr>
              <a:t>For example: Consider two entities Employee and Department and they are related to each other via Manages relationship. An Employee must manage a Department, he or she could be the head of the department. But not every Employee in the company manages the department. So, participation of employee in the Manages relationship type is partial i.e. only a particular set of Employees will manage the Department but not all.</a:t>
            </a:r>
            <a:endParaRPr lang="en-US" dirty="0">
              <a:latin typeface="+mj-lt"/>
            </a:endParaRPr>
          </a:p>
        </p:txBody>
      </p:sp>
      <p:sp>
        <p:nvSpPr>
          <p:cNvPr id="4" name="Slide Number Placeholder 3"/>
          <p:cNvSpPr>
            <a:spLocks noGrp="1"/>
          </p:cNvSpPr>
          <p:nvPr>
            <p:ph type="sldNum" sz="quarter" idx="12"/>
          </p:nvPr>
        </p:nvSpPr>
        <p:spPr/>
        <p:txBody>
          <a:bodyPr/>
          <a:lstStyle/>
          <a:p>
            <a:fld id="{9AB37E36-A941-4F8E-9CC6-4E72DA751398}" type="slidenum">
              <a:rPr lang="en-US" smtClean="0"/>
              <a:pPr/>
              <a:t>31</a:t>
            </a:fld>
            <a:endParaRPr lang="en-US"/>
          </a:p>
        </p:txBody>
      </p:sp>
      <p:pic>
        <p:nvPicPr>
          <p:cNvPr id="2050" name="Picture 2" descr="https://www.tutorialspoint.com/assets/questions/images/187839-15323292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722" y="29497"/>
            <a:ext cx="6630278" cy="164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77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2406150"/>
            <a:ext cx="8534400" cy="4389120"/>
          </a:xfrm>
        </p:spPr>
        <p:txBody>
          <a:bodyPr/>
          <a:lstStyle/>
          <a:p>
            <a:pPr algn="just">
              <a:lnSpc>
                <a:spcPct val="150000"/>
              </a:lnSpc>
            </a:pPr>
            <a:r>
              <a:rPr lang="en-US" dirty="0"/>
              <a:t>The diagram depicts the ‘Enrolled in’ relationship set with Student Entity set having total participation and Course Entity set having partial participation. </a:t>
            </a:r>
          </a:p>
        </p:txBody>
      </p:sp>
      <p:sp>
        <p:nvSpPr>
          <p:cNvPr id="4" name="Slide Number Placeholder 3"/>
          <p:cNvSpPr>
            <a:spLocks noGrp="1"/>
          </p:cNvSpPr>
          <p:nvPr>
            <p:ph type="sldNum" sz="quarter" idx="12"/>
          </p:nvPr>
        </p:nvSpPr>
        <p:spPr/>
        <p:txBody>
          <a:bodyPr/>
          <a:lstStyle/>
          <a:p>
            <a:fld id="{9AB37E36-A941-4F8E-9CC6-4E72DA751398}" type="slidenum">
              <a:rPr lang="en-US" smtClean="0"/>
              <a:pPr/>
              <a:t>32</a:t>
            </a:fld>
            <a:endParaRPr lang="en-US"/>
          </a:p>
        </p:txBody>
      </p:sp>
      <p:pic>
        <p:nvPicPr>
          <p:cNvPr id="102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9" y="152400"/>
            <a:ext cx="896999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4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4088"/>
            <a:ext cx="8229600" cy="5620512"/>
          </a:xfrm>
        </p:spPr>
        <p:txBody>
          <a:bodyPr/>
          <a:lstStyle/>
          <a:p>
            <a:r>
              <a:rPr lang="en-US" dirty="0"/>
              <a:t>Using set, it can be represented as, </a:t>
            </a:r>
          </a:p>
          <a:p>
            <a:pPr marL="0" indent="0">
              <a:buNone/>
            </a:pP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33</a:t>
            </a:fld>
            <a:endParaRPr lang="en-US"/>
          </a:p>
        </p:txBody>
      </p:sp>
      <p:pic>
        <p:nvPicPr>
          <p:cNvPr id="3074" name="Picture 2" descr="333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75588"/>
            <a:ext cx="5876925" cy="3290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7200" y="5118584"/>
            <a:ext cx="8686800" cy="1200329"/>
          </a:xfrm>
          <a:prstGeom prst="rect">
            <a:avLst/>
          </a:prstGeom>
        </p:spPr>
        <p:txBody>
          <a:bodyPr wrap="square">
            <a:spAutoFit/>
          </a:bodyPr>
          <a:lstStyle/>
          <a:p>
            <a:pPr algn="just"/>
            <a:r>
              <a:rPr lang="en-US" sz="2400" dirty="0">
                <a:solidFill>
                  <a:srgbClr val="273239"/>
                </a:solidFill>
              </a:rPr>
              <a:t>Every student in Student Entity set is participating in relationship but there exists a course </a:t>
            </a:r>
            <a:r>
              <a:rPr lang="en-US" sz="2400" dirty="0">
                <a:solidFill>
                  <a:srgbClr val="273239"/>
                </a:solidFill>
                <a:latin typeface="+mj-lt"/>
              </a:rPr>
              <a:t>C4 </a:t>
            </a:r>
            <a:r>
              <a:rPr lang="en-US" sz="2400" dirty="0">
                <a:solidFill>
                  <a:srgbClr val="273239"/>
                </a:solidFill>
              </a:rPr>
              <a:t>which is not taking part in the relationship. </a:t>
            </a:r>
            <a:endParaRPr lang="en-US" sz="2400" dirty="0"/>
          </a:p>
        </p:txBody>
      </p:sp>
    </p:spTree>
    <p:extLst>
      <p:ext uri="{BB962C8B-B14F-4D97-AF65-F5344CB8AC3E}">
        <p14:creationId xmlns:p14="http://schemas.microsoft.com/office/powerpoint/2010/main" val="3572382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34</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 y="1066800"/>
            <a:ext cx="803513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276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35</a:t>
            </a:fld>
            <a:endParaRPr lang="en-US"/>
          </a:p>
        </p:txBody>
      </p:sp>
      <p:sp>
        <p:nvSpPr>
          <p:cNvPr id="2" name="Rectangle 1"/>
          <p:cNvSpPr/>
          <p:nvPr/>
        </p:nvSpPr>
        <p:spPr>
          <a:xfrm>
            <a:off x="0" y="0"/>
            <a:ext cx="9067800" cy="6093976"/>
          </a:xfrm>
          <a:prstGeom prst="rect">
            <a:avLst/>
          </a:prstGeom>
        </p:spPr>
        <p:txBody>
          <a:bodyPr wrap="square">
            <a:spAutoFit/>
          </a:bodyPr>
          <a:lstStyle/>
          <a:p>
            <a:pPr algn="just">
              <a:lnSpc>
                <a:spcPct val="150000"/>
              </a:lnSpc>
            </a:pPr>
            <a:r>
              <a:rPr lang="en-IN" sz="2000" b="1" dirty="0">
                <a:latin typeface="Calibri body"/>
              </a:rPr>
              <a:t>Composite attribute</a:t>
            </a:r>
          </a:p>
          <a:p>
            <a:pPr algn="just">
              <a:lnSpc>
                <a:spcPct val="150000"/>
              </a:lnSpc>
            </a:pPr>
            <a:r>
              <a:rPr lang="en-IN" sz="2000" dirty="0">
                <a:latin typeface="Calibri body"/>
              </a:rPr>
              <a:t>It can be divided into smaller sub parts, each sub part can form an independent attribute.                                        Example- Name</a:t>
            </a:r>
          </a:p>
          <a:p>
            <a:pPr algn="just">
              <a:lnSpc>
                <a:spcPct val="150000"/>
              </a:lnSpc>
            </a:pPr>
            <a:r>
              <a:rPr lang="en-IN" sz="2000" b="1" dirty="0">
                <a:latin typeface="Calibri body"/>
              </a:rPr>
              <a:t>Simple or Atomic attribute</a:t>
            </a:r>
          </a:p>
          <a:p>
            <a:pPr algn="just">
              <a:lnSpc>
                <a:spcPct val="150000"/>
              </a:lnSpc>
            </a:pPr>
            <a:r>
              <a:rPr lang="en-IN" sz="2000" dirty="0">
                <a:latin typeface="Calibri body"/>
              </a:rPr>
              <a:t>Attributes that cannot be further subdivided are called atomic attributes.</a:t>
            </a:r>
          </a:p>
          <a:p>
            <a:pPr algn="just">
              <a:lnSpc>
                <a:spcPct val="150000"/>
              </a:lnSpc>
            </a:pPr>
            <a:r>
              <a:rPr lang="en-IN" sz="2000" dirty="0">
                <a:latin typeface="Calibri body"/>
              </a:rPr>
              <a:t>Example- Phone Number, Pin code</a:t>
            </a:r>
          </a:p>
          <a:p>
            <a:pPr algn="just">
              <a:lnSpc>
                <a:spcPct val="150000"/>
              </a:lnSpc>
            </a:pPr>
            <a:r>
              <a:rPr lang="en-IN" sz="2000" b="1" dirty="0">
                <a:latin typeface="Calibri body"/>
              </a:rPr>
              <a:t>Single valued Attribute</a:t>
            </a:r>
          </a:p>
          <a:p>
            <a:pPr algn="just">
              <a:lnSpc>
                <a:spcPct val="150000"/>
              </a:lnSpc>
            </a:pPr>
            <a:r>
              <a:rPr lang="en-IN" sz="2000" dirty="0">
                <a:latin typeface="Calibri body"/>
              </a:rPr>
              <a:t>Attributes having a single value for a particular item is called a single valued attribute.                        Example: Room Number</a:t>
            </a:r>
          </a:p>
          <a:p>
            <a:pPr algn="just">
              <a:lnSpc>
                <a:spcPct val="150000"/>
              </a:lnSpc>
            </a:pPr>
            <a:r>
              <a:rPr lang="en-IN" sz="2000" b="1" dirty="0">
                <a:latin typeface="Calibri body"/>
              </a:rPr>
              <a:t>Multi-valued Attribute</a:t>
            </a:r>
          </a:p>
          <a:p>
            <a:pPr algn="just">
              <a:lnSpc>
                <a:spcPct val="150000"/>
              </a:lnSpc>
            </a:pPr>
            <a:r>
              <a:rPr lang="en-IN" sz="2000" dirty="0">
                <a:latin typeface="Calibri body"/>
              </a:rPr>
              <a:t>Attribute having a set of values for a single entity is called a multi-valued attribute.</a:t>
            </a:r>
          </a:p>
          <a:p>
            <a:pPr algn="just">
              <a:lnSpc>
                <a:spcPct val="150000"/>
              </a:lnSpc>
            </a:pPr>
            <a:r>
              <a:rPr lang="en-IN" sz="2000" dirty="0">
                <a:latin typeface="Calibri body"/>
              </a:rPr>
              <a:t>For example − e-mail,                 </a:t>
            </a:r>
            <a:r>
              <a:rPr lang="en-IN" sz="2000" dirty="0" err="1">
                <a:latin typeface="Calibri body"/>
              </a:rPr>
              <a:t>Tel.No</a:t>
            </a:r>
            <a:r>
              <a:rPr lang="en-IN" sz="2000" dirty="0">
                <a:latin typeface="Calibri body"/>
              </a:rPr>
              <a:t>,                 Hobbies</a:t>
            </a:r>
          </a:p>
        </p:txBody>
      </p:sp>
    </p:spTree>
    <p:extLst>
      <p:ext uri="{BB962C8B-B14F-4D97-AF65-F5344CB8AC3E}">
        <p14:creationId xmlns:p14="http://schemas.microsoft.com/office/powerpoint/2010/main" val="4113279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36</a:t>
            </a:fld>
            <a:endParaRPr lang="en-US"/>
          </a:p>
        </p:txBody>
      </p:sp>
      <p:sp>
        <p:nvSpPr>
          <p:cNvPr id="2" name="Rectangle 1"/>
          <p:cNvSpPr/>
          <p:nvPr/>
        </p:nvSpPr>
        <p:spPr>
          <a:xfrm>
            <a:off x="0" y="0"/>
            <a:ext cx="9067800" cy="4893647"/>
          </a:xfrm>
          <a:prstGeom prst="rect">
            <a:avLst/>
          </a:prstGeom>
        </p:spPr>
        <p:txBody>
          <a:bodyPr wrap="square">
            <a:spAutoFit/>
          </a:bodyPr>
          <a:lstStyle/>
          <a:p>
            <a:pPr algn="just">
              <a:lnSpc>
                <a:spcPct val="150000"/>
              </a:lnSpc>
            </a:pPr>
            <a:r>
              <a:rPr lang="en-IN" sz="2400" b="1" dirty="0">
                <a:latin typeface="Calibri body"/>
              </a:rPr>
              <a:t>Derived Attributes or stored Attributes</a:t>
            </a:r>
          </a:p>
          <a:p>
            <a:pPr algn="just">
              <a:lnSpc>
                <a:spcPct val="150000"/>
              </a:lnSpc>
            </a:pPr>
            <a:r>
              <a:rPr lang="en-IN" sz="2000" dirty="0">
                <a:latin typeface="Calibri body"/>
              </a:rPr>
              <a:t>When one attribute value is derived from the other is called a derived attribute.</a:t>
            </a:r>
          </a:p>
          <a:p>
            <a:pPr algn="just">
              <a:lnSpc>
                <a:spcPct val="150000"/>
              </a:lnSpc>
            </a:pPr>
            <a:r>
              <a:rPr lang="en-IN" sz="2000" dirty="0">
                <a:latin typeface="Calibri body"/>
              </a:rPr>
              <a:t>For example: Age can be derived from date of birth, where,</a:t>
            </a:r>
          </a:p>
          <a:p>
            <a:pPr algn="just">
              <a:lnSpc>
                <a:spcPct val="150000"/>
              </a:lnSpc>
            </a:pPr>
            <a:r>
              <a:rPr lang="en-IN" sz="2000" dirty="0">
                <a:latin typeface="Calibri body"/>
              </a:rPr>
              <a:t>Age is the derived attribute.</a:t>
            </a:r>
          </a:p>
          <a:p>
            <a:pPr algn="just">
              <a:lnSpc>
                <a:spcPct val="150000"/>
              </a:lnSpc>
            </a:pPr>
            <a:r>
              <a:rPr lang="en-IN" sz="2000" dirty="0">
                <a:latin typeface="Calibri body"/>
              </a:rPr>
              <a:t>DOB is the stored attribute.</a:t>
            </a:r>
          </a:p>
          <a:p>
            <a:pPr algn="just">
              <a:lnSpc>
                <a:spcPct val="150000"/>
              </a:lnSpc>
            </a:pPr>
            <a:r>
              <a:rPr lang="en-IN" sz="2400" b="1" dirty="0">
                <a:latin typeface="Calibri body"/>
              </a:rPr>
              <a:t>Complex Attribute</a:t>
            </a:r>
          </a:p>
          <a:p>
            <a:pPr algn="just">
              <a:lnSpc>
                <a:spcPct val="150000"/>
              </a:lnSpc>
            </a:pPr>
            <a:r>
              <a:rPr lang="en-IN" sz="2000" dirty="0">
                <a:latin typeface="Calibri body"/>
              </a:rPr>
              <a:t>Nesting of composite and multi-valued attributes forms a complex attribute.</a:t>
            </a:r>
          </a:p>
          <a:p>
            <a:pPr algn="just">
              <a:lnSpc>
                <a:spcPct val="150000"/>
              </a:lnSpc>
            </a:pPr>
            <a:r>
              <a:rPr lang="en-IN" sz="2000" dirty="0">
                <a:latin typeface="Calibri body"/>
              </a:rPr>
              <a:t>For example</a:t>
            </a:r>
          </a:p>
          <a:p>
            <a:pPr algn="just">
              <a:lnSpc>
                <a:spcPct val="150000"/>
              </a:lnSpc>
            </a:pPr>
            <a:r>
              <a:rPr lang="en-IN" sz="2000" dirty="0">
                <a:latin typeface="Calibri body"/>
              </a:rPr>
              <a:t>If a person has more than one house and each house has more than one phone. Then, that attribute phone is represented as a complex attribute.</a:t>
            </a:r>
          </a:p>
        </p:txBody>
      </p:sp>
    </p:spTree>
    <p:extLst>
      <p:ext uri="{BB962C8B-B14F-4D97-AF65-F5344CB8AC3E}">
        <p14:creationId xmlns:p14="http://schemas.microsoft.com/office/powerpoint/2010/main" val="858308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884"/>
            <a:ext cx="8229600" cy="1143000"/>
          </a:xfrm>
        </p:spPr>
        <p:txBody>
          <a:bodyPr>
            <a:normAutofit fontScale="90000"/>
          </a:bodyPr>
          <a:lstStyle/>
          <a:p>
            <a:br>
              <a:rPr lang="en-US" dirty="0"/>
            </a:br>
            <a:r>
              <a:rPr lang="en-US" b="1" dirty="0"/>
              <a:t>What are Keys in DBMS?</a:t>
            </a:r>
            <a:endParaRPr lang="en-US" dirty="0"/>
          </a:p>
        </p:txBody>
      </p:sp>
      <p:sp>
        <p:nvSpPr>
          <p:cNvPr id="3" name="Content Placeholder 2"/>
          <p:cNvSpPr>
            <a:spLocks noGrp="1"/>
          </p:cNvSpPr>
          <p:nvPr>
            <p:ph idx="1"/>
          </p:nvPr>
        </p:nvSpPr>
        <p:spPr>
          <a:xfrm>
            <a:off x="228600" y="1154372"/>
            <a:ext cx="8686800" cy="5201977"/>
          </a:xfrm>
        </p:spPr>
        <p:txBody>
          <a:bodyPr/>
          <a:lstStyle/>
          <a:p>
            <a:pPr algn="just">
              <a:lnSpc>
                <a:spcPct val="150000"/>
              </a:lnSpc>
            </a:pPr>
            <a:r>
              <a:rPr lang="en-US" b="1" dirty="0">
                <a:latin typeface="+mj-lt"/>
              </a:rPr>
              <a:t>KEYS in DBMS</a:t>
            </a:r>
            <a:r>
              <a:rPr lang="en-US" dirty="0">
                <a:latin typeface="+mj-lt"/>
              </a:rPr>
              <a:t> is an attribute or set of attributes which helps you </a:t>
            </a:r>
            <a:r>
              <a:rPr lang="en-US" b="1" dirty="0">
                <a:latin typeface="+mj-lt"/>
              </a:rPr>
              <a:t>to identify a row (tuple)</a:t>
            </a:r>
            <a:r>
              <a:rPr lang="en-US" dirty="0">
                <a:latin typeface="+mj-lt"/>
              </a:rPr>
              <a:t> in a relation (table). </a:t>
            </a:r>
          </a:p>
          <a:p>
            <a:pPr algn="just">
              <a:lnSpc>
                <a:spcPct val="150000"/>
              </a:lnSpc>
            </a:pPr>
            <a:r>
              <a:rPr lang="en-US" dirty="0">
                <a:latin typeface="+mj-lt"/>
              </a:rPr>
              <a:t>They allow you to find the relation between two tables.</a:t>
            </a:r>
          </a:p>
          <a:p>
            <a:pPr algn="just">
              <a:lnSpc>
                <a:spcPct val="150000"/>
              </a:lnSpc>
            </a:pPr>
            <a:r>
              <a:rPr lang="en-US" dirty="0">
                <a:latin typeface="+mj-lt"/>
              </a:rPr>
              <a:t> Keys help you uniquely identify a row in a table by a combination of one or more columns in that table. </a:t>
            </a:r>
          </a:p>
          <a:p>
            <a:pPr algn="just">
              <a:lnSpc>
                <a:spcPct val="150000"/>
              </a:lnSpc>
            </a:pPr>
            <a:r>
              <a:rPr lang="en-US" dirty="0">
                <a:latin typeface="+mj-lt"/>
              </a:rPr>
              <a:t>Key is also helpful for finding unique record or row from the table. </a:t>
            </a:r>
          </a:p>
        </p:txBody>
      </p:sp>
      <p:sp>
        <p:nvSpPr>
          <p:cNvPr id="4" name="Slide Number Placeholder 3"/>
          <p:cNvSpPr>
            <a:spLocks noGrp="1"/>
          </p:cNvSpPr>
          <p:nvPr>
            <p:ph type="sldNum" sz="quarter" idx="12"/>
          </p:nvPr>
        </p:nvSpPr>
        <p:spPr/>
        <p:txBody>
          <a:bodyPr/>
          <a:lstStyle/>
          <a:p>
            <a:fld id="{9AB37E36-A941-4F8E-9CC6-4E72DA751398}" type="slidenum">
              <a:rPr lang="en-US" smtClean="0"/>
              <a:pPr/>
              <a:t>37</a:t>
            </a:fld>
            <a:endParaRPr lang="en-US"/>
          </a:p>
        </p:txBody>
      </p:sp>
    </p:spTree>
    <p:extLst>
      <p:ext uri="{BB962C8B-B14F-4D97-AF65-F5344CB8AC3E}">
        <p14:creationId xmlns:p14="http://schemas.microsoft.com/office/powerpoint/2010/main" val="3557414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884"/>
            <a:ext cx="8229600" cy="1143000"/>
          </a:xfrm>
        </p:spPr>
        <p:txBody>
          <a:bodyPr>
            <a:normAutofit fontScale="90000"/>
          </a:bodyPr>
          <a:lstStyle/>
          <a:p>
            <a:br>
              <a:rPr lang="en-US" dirty="0"/>
            </a:br>
            <a:r>
              <a:rPr lang="en-US" b="1" dirty="0"/>
              <a:t>Keys in DBMS</a:t>
            </a:r>
            <a:endParaRPr lang="en-US" dirty="0"/>
          </a:p>
        </p:txBody>
      </p:sp>
      <p:sp>
        <p:nvSpPr>
          <p:cNvPr id="3" name="Content Placeholder 2"/>
          <p:cNvSpPr>
            <a:spLocks noGrp="1"/>
          </p:cNvSpPr>
          <p:nvPr>
            <p:ph idx="1"/>
          </p:nvPr>
        </p:nvSpPr>
        <p:spPr>
          <a:xfrm>
            <a:off x="228600" y="1154372"/>
            <a:ext cx="8686800" cy="5201977"/>
          </a:xfrm>
        </p:spPr>
        <p:txBody>
          <a:bodyPr>
            <a:normAutofit lnSpcReduction="10000"/>
          </a:bodyPr>
          <a:lstStyle/>
          <a:p>
            <a:pPr algn="just">
              <a:lnSpc>
                <a:spcPct val="150000"/>
              </a:lnSpc>
            </a:pPr>
            <a:r>
              <a:rPr lang="en-US" dirty="0">
                <a:latin typeface="Calibri body"/>
              </a:rPr>
              <a:t>Primary Key</a:t>
            </a:r>
          </a:p>
          <a:p>
            <a:pPr algn="just">
              <a:lnSpc>
                <a:spcPct val="150000"/>
              </a:lnSpc>
            </a:pPr>
            <a:r>
              <a:rPr lang="en-US" dirty="0">
                <a:latin typeface="Calibri body"/>
              </a:rPr>
              <a:t>Candidate Key</a:t>
            </a:r>
          </a:p>
          <a:p>
            <a:pPr algn="just">
              <a:lnSpc>
                <a:spcPct val="150000"/>
              </a:lnSpc>
            </a:pPr>
            <a:r>
              <a:rPr lang="en-US" dirty="0">
                <a:latin typeface="Calibri body"/>
              </a:rPr>
              <a:t>Super Key</a:t>
            </a:r>
          </a:p>
          <a:p>
            <a:pPr algn="just">
              <a:lnSpc>
                <a:spcPct val="150000"/>
              </a:lnSpc>
            </a:pPr>
            <a:r>
              <a:rPr lang="en-US" dirty="0">
                <a:latin typeface="Calibri body"/>
              </a:rPr>
              <a:t>Alternate Key</a:t>
            </a:r>
          </a:p>
          <a:p>
            <a:pPr algn="just">
              <a:lnSpc>
                <a:spcPct val="150000"/>
              </a:lnSpc>
            </a:pPr>
            <a:r>
              <a:rPr lang="en-US" dirty="0">
                <a:latin typeface="Calibri body"/>
              </a:rPr>
              <a:t>Foreign Key / Referential Integrity</a:t>
            </a:r>
          </a:p>
          <a:p>
            <a:pPr algn="just">
              <a:lnSpc>
                <a:spcPct val="150000"/>
              </a:lnSpc>
            </a:pPr>
            <a:r>
              <a:rPr lang="en-US" dirty="0">
                <a:latin typeface="Calibri body"/>
              </a:rPr>
              <a:t>Composite Key</a:t>
            </a:r>
          </a:p>
          <a:p>
            <a:pPr algn="just">
              <a:lnSpc>
                <a:spcPct val="150000"/>
              </a:lnSpc>
            </a:pPr>
            <a:r>
              <a:rPr lang="en-US" dirty="0">
                <a:latin typeface="Calibri body"/>
              </a:rPr>
              <a:t>Compound Key </a:t>
            </a:r>
          </a:p>
          <a:p>
            <a:pPr algn="just">
              <a:lnSpc>
                <a:spcPct val="150000"/>
              </a:lnSpc>
            </a:pPr>
            <a:r>
              <a:rPr lang="en-US" dirty="0">
                <a:latin typeface="Calibri body"/>
              </a:rPr>
              <a:t>Artificial key / Surrogate key</a:t>
            </a:r>
          </a:p>
          <a:p>
            <a:pPr algn="just">
              <a:lnSpc>
                <a:spcPct val="150000"/>
              </a:lnSpc>
            </a:pPr>
            <a:endParaRPr lang="en-US" dirty="0">
              <a:latin typeface="Calibri body"/>
            </a:endParaRPr>
          </a:p>
          <a:p>
            <a:pPr algn="just">
              <a:lnSpc>
                <a:spcPct val="150000"/>
              </a:lnSpc>
            </a:pPr>
            <a:endParaRPr lang="en-US" dirty="0">
              <a:latin typeface="Calibri body"/>
            </a:endParaRPr>
          </a:p>
        </p:txBody>
      </p:sp>
      <p:sp>
        <p:nvSpPr>
          <p:cNvPr id="4" name="Slide Number Placeholder 3"/>
          <p:cNvSpPr>
            <a:spLocks noGrp="1"/>
          </p:cNvSpPr>
          <p:nvPr>
            <p:ph type="sldNum" sz="quarter" idx="12"/>
          </p:nvPr>
        </p:nvSpPr>
        <p:spPr/>
        <p:txBody>
          <a:bodyPr/>
          <a:lstStyle/>
          <a:p>
            <a:fld id="{9AB37E36-A941-4F8E-9CC6-4E72DA751398}" type="slidenum">
              <a:rPr lang="en-US" smtClean="0"/>
              <a:pPr/>
              <a:t>38</a:t>
            </a:fld>
            <a:endParaRPr lang="en-US"/>
          </a:p>
        </p:txBody>
      </p:sp>
    </p:spTree>
    <p:extLst>
      <p:ext uri="{BB962C8B-B14F-4D97-AF65-F5344CB8AC3E}">
        <p14:creationId xmlns:p14="http://schemas.microsoft.com/office/powerpoint/2010/main" val="940580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39</a:t>
            </a:fld>
            <a:endParaRPr lang="en-US"/>
          </a:p>
        </p:txBody>
      </p:sp>
      <p:sp>
        <p:nvSpPr>
          <p:cNvPr id="6" name="Rectangle 5"/>
          <p:cNvSpPr/>
          <p:nvPr/>
        </p:nvSpPr>
        <p:spPr>
          <a:xfrm>
            <a:off x="152400" y="457200"/>
            <a:ext cx="8686800" cy="4708981"/>
          </a:xfrm>
          <a:prstGeom prst="rect">
            <a:avLst/>
          </a:prstGeom>
        </p:spPr>
        <p:txBody>
          <a:bodyPr wrap="square">
            <a:spAutoFit/>
          </a:bodyPr>
          <a:lstStyle/>
          <a:p>
            <a:pPr algn="just">
              <a:lnSpc>
                <a:spcPct val="150000"/>
              </a:lnSpc>
            </a:pPr>
            <a:r>
              <a:rPr lang="en-IN" sz="2400" dirty="0">
                <a:solidFill>
                  <a:srgbClr val="222222"/>
                </a:solidFill>
                <a:latin typeface="+mj-lt"/>
              </a:rPr>
              <a:t>A </a:t>
            </a:r>
            <a:r>
              <a:rPr lang="en-IN" sz="3200" b="1" dirty="0" err="1">
                <a:solidFill>
                  <a:srgbClr val="222222"/>
                </a:solidFill>
                <a:latin typeface="+mj-lt"/>
              </a:rPr>
              <a:t>Superkey</a:t>
            </a:r>
            <a:r>
              <a:rPr lang="en-IN" sz="2400" dirty="0">
                <a:solidFill>
                  <a:srgbClr val="222222"/>
                </a:solidFill>
                <a:latin typeface="+mj-lt"/>
              </a:rPr>
              <a:t> is a group of single or multiple keys which identifies rows in a table. </a:t>
            </a:r>
          </a:p>
          <a:p>
            <a:pPr marL="342900" indent="-342900" algn="just">
              <a:lnSpc>
                <a:spcPct val="150000"/>
              </a:lnSpc>
              <a:buFont typeface="Arial" panose="020B0604020202020204" pitchFamily="34" charset="0"/>
              <a:buChar char="•"/>
            </a:pPr>
            <a:r>
              <a:rPr lang="en-IN" sz="2400" dirty="0">
                <a:solidFill>
                  <a:srgbClr val="222222"/>
                </a:solidFill>
                <a:latin typeface="+mj-lt"/>
              </a:rPr>
              <a:t>It is the combination of all possible attributes that can uniquely identify the rows from the given relation.</a:t>
            </a:r>
          </a:p>
          <a:p>
            <a:pPr marL="342900" indent="-342900" algn="just">
              <a:lnSpc>
                <a:spcPct val="150000"/>
              </a:lnSpc>
              <a:buFont typeface="Arial" panose="020B0604020202020204" pitchFamily="34" charset="0"/>
              <a:buChar char="•"/>
            </a:pPr>
            <a:r>
              <a:rPr lang="en-IN" sz="2400" dirty="0">
                <a:solidFill>
                  <a:srgbClr val="222222"/>
                </a:solidFill>
                <a:latin typeface="+mj-lt"/>
              </a:rPr>
              <a:t>A Super key may have additional attributes that are not needed for unique identification.</a:t>
            </a:r>
          </a:p>
          <a:p>
            <a:pPr marL="342900" indent="-342900" algn="just">
              <a:lnSpc>
                <a:spcPct val="150000"/>
              </a:lnSpc>
              <a:buFont typeface="Arial" panose="020B0604020202020204" pitchFamily="34" charset="0"/>
              <a:buChar char="•"/>
            </a:pPr>
            <a:r>
              <a:rPr lang="en-IN" sz="2400" dirty="0">
                <a:solidFill>
                  <a:srgbClr val="222222"/>
                </a:solidFill>
                <a:latin typeface="+mj-lt"/>
              </a:rPr>
              <a:t>It is Superset of candidate key.</a:t>
            </a:r>
          </a:p>
          <a:p>
            <a:pPr marL="342900" indent="-342900" algn="just">
              <a:lnSpc>
                <a:spcPct val="150000"/>
              </a:lnSpc>
              <a:buFont typeface="Arial" panose="020B0604020202020204" pitchFamily="34" charset="0"/>
              <a:buChar char="•"/>
            </a:pPr>
            <a:r>
              <a:rPr lang="en-IN" sz="2400" dirty="0">
                <a:solidFill>
                  <a:srgbClr val="222222"/>
                </a:solidFill>
                <a:latin typeface="+mj-lt"/>
              </a:rPr>
              <a:t>A table can have many super-keys.</a:t>
            </a:r>
          </a:p>
        </p:txBody>
      </p:sp>
    </p:spTree>
    <p:extLst>
      <p:ext uri="{BB962C8B-B14F-4D97-AF65-F5344CB8AC3E}">
        <p14:creationId xmlns:p14="http://schemas.microsoft.com/office/powerpoint/2010/main" val="1944764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A70E-E8CD-4760-F60B-C089674C45B2}"/>
              </a:ext>
            </a:extLst>
          </p:cNvPr>
          <p:cNvSpPr>
            <a:spLocks noGrp="1"/>
          </p:cNvSpPr>
          <p:nvPr>
            <p:ph type="title"/>
          </p:nvPr>
        </p:nvSpPr>
        <p:spPr/>
        <p:txBody>
          <a:bodyPr/>
          <a:lstStyle/>
          <a:p>
            <a:r>
              <a:rPr lang="en-IN" b="1" dirty="0">
                <a:solidFill>
                  <a:schemeClr val="tx1"/>
                </a:solidFill>
                <a:latin typeface="urw-din"/>
              </a:rPr>
              <a:t>Weak Entity</a:t>
            </a:r>
            <a:endParaRPr lang="en-IN" dirty="0">
              <a:solidFill>
                <a:schemeClr val="tx1"/>
              </a:solidFill>
            </a:endParaRPr>
          </a:p>
        </p:txBody>
      </p:sp>
      <p:sp>
        <p:nvSpPr>
          <p:cNvPr id="3" name="Content Placeholder 2">
            <a:extLst>
              <a:ext uri="{FF2B5EF4-FFF2-40B4-BE49-F238E27FC236}">
                <a16:creationId xmlns:a16="http://schemas.microsoft.com/office/drawing/2014/main" id="{7FDAAAF6-84EB-ABAB-CB32-7C603D5621A9}"/>
              </a:ext>
            </a:extLst>
          </p:cNvPr>
          <p:cNvSpPr>
            <a:spLocks noGrp="1"/>
          </p:cNvSpPr>
          <p:nvPr>
            <p:ph idx="1"/>
          </p:nvPr>
        </p:nvSpPr>
        <p:spPr/>
        <p:txBody>
          <a:bodyPr/>
          <a:lstStyle/>
          <a:p>
            <a:pPr algn="just">
              <a:lnSpc>
                <a:spcPct val="150000"/>
              </a:lnSpc>
            </a:pPr>
            <a:r>
              <a:rPr lang="en-US" b="0" i="0" dirty="0">
                <a:solidFill>
                  <a:srgbClr val="000000"/>
                </a:solidFill>
                <a:effectLst/>
                <a:latin typeface="arial" panose="020B0604020202020204" pitchFamily="34" charset="0"/>
              </a:rPr>
              <a:t>The entity set which does not have sufficient attributes to form a primary key is called as Weak entity set. </a:t>
            </a:r>
          </a:p>
          <a:p>
            <a:pPr algn="just">
              <a:lnSpc>
                <a:spcPct val="150000"/>
              </a:lnSpc>
            </a:pPr>
            <a:r>
              <a:rPr lang="en-US" b="1" i="0" dirty="0">
                <a:solidFill>
                  <a:srgbClr val="343434"/>
                </a:solidFill>
                <a:effectLst/>
                <a:latin typeface="Arial" panose="020B0604020202020204" pitchFamily="34" charset="0"/>
                <a:cs typeface="Arial" panose="020B0604020202020204" pitchFamily="34" charset="0"/>
              </a:rPr>
              <a:t>Example 1 – </a:t>
            </a:r>
            <a:r>
              <a:rPr lang="en-US" b="0" i="0" dirty="0">
                <a:solidFill>
                  <a:srgbClr val="343434"/>
                </a:solidFill>
                <a:effectLst/>
                <a:latin typeface="Arial" panose="020B0604020202020204" pitchFamily="34" charset="0"/>
                <a:cs typeface="Arial" panose="020B0604020202020204" pitchFamily="34" charset="0"/>
              </a:rPr>
              <a:t>A loan entity can not be created for a customer if the customer doesn’t exist</a:t>
            </a:r>
            <a:r>
              <a:rPr lang="en-US" dirty="0">
                <a:solidFill>
                  <a:srgbClr val="000000"/>
                </a:solidFill>
                <a:latin typeface="Arial" panose="020B0604020202020204" pitchFamily="34" charset="0"/>
                <a:cs typeface="Arial" panose="020B0604020202020204" pitchFamily="34" charset="0"/>
              </a:rPr>
              <a:t>.</a:t>
            </a:r>
          </a:p>
          <a:p>
            <a:pPr algn="just">
              <a:lnSpc>
                <a:spcPct val="150000"/>
              </a:lnSpc>
            </a:pPr>
            <a:endParaRPr lang="en-US" dirty="0">
              <a:solidFill>
                <a:srgbClr val="000000"/>
              </a:solidFill>
              <a:latin typeface="Arial" panose="020B0604020202020204" pitchFamily="34" charset="0"/>
              <a:cs typeface="Arial" panose="020B0604020202020204" pitchFamily="34" charset="0"/>
            </a:endParaRPr>
          </a:p>
          <a:p>
            <a:pPr algn="just">
              <a:lnSpc>
                <a:spcPct val="150000"/>
              </a:lnSpc>
            </a:pPr>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9A25C73-5847-356F-5C6A-DC2B2505270D}"/>
              </a:ext>
            </a:extLst>
          </p:cNvPr>
          <p:cNvSpPr>
            <a:spLocks noGrp="1"/>
          </p:cNvSpPr>
          <p:nvPr>
            <p:ph type="sldNum" sz="quarter" idx="12"/>
          </p:nvPr>
        </p:nvSpPr>
        <p:spPr/>
        <p:txBody>
          <a:bodyPr/>
          <a:lstStyle/>
          <a:p>
            <a:fld id="{9AB37E36-A941-4F8E-9CC6-4E72DA751398}" type="slidenum">
              <a:rPr lang="en-US" smtClean="0"/>
              <a:pPr/>
              <a:t>4</a:t>
            </a:fld>
            <a:endParaRPr lang="en-US"/>
          </a:p>
        </p:txBody>
      </p:sp>
    </p:spTree>
    <p:extLst>
      <p:ext uri="{BB962C8B-B14F-4D97-AF65-F5344CB8AC3E}">
        <p14:creationId xmlns:p14="http://schemas.microsoft.com/office/powerpoint/2010/main" val="1754265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40</a:t>
            </a:fld>
            <a:endParaRPr lang="en-US"/>
          </a:p>
        </p:txBody>
      </p:sp>
      <p:pic>
        <p:nvPicPr>
          <p:cNvPr id="5" name="Picture 4"/>
          <p:cNvPicPr>
            <a:picLocks noChangeAspect="1"/>
          </p:cNvPicPr>
          <p:nvPr/>
        </p:nvPicPr>
        <p:blipFill>
          <a:blip r:embed="rId2"/>
          <a:stretch>
            <a:fillRect/>
          </a:stretch>
        </p:blipFill>
        <p:spPr>
          <a:xfrm>
            <a:off x="0" y="990601"/>
            <a:ext cx="9144001" cy="5181600"/>
          </a:xfrm>
          <a:prstGeom prst="rect">
            <a:avLst/>
          </a:prstGeom>
        </p:spPr>
      </p:pic>
      <p:sp>
        <p:nvSpPr>
          <p:cNvPr id="6" name="TextBox 5"/>
          <p:cNvSpPr txBox="1"/>
          <p:nvPr/>
        </p:nvSpPr>
        <p:spPr>
          <a:xfrm>
            <a:off x="-19665" y="5679500"/>
            <a:ext cx="3124200" cy="584775"/>
          </a:xfrm>
          <a:prstGeom prst="rect">
            <a:avLst/>
          </a:prstGeom>
          <a:noFill/>
        </p:spPr>
        <p:txBody>
          <a:bodyPr wrap="square" rtlCol="0">
            <a:spAutoFit/>
          </a:bodyPr>
          <a:lstStyle/>
          <a:p>
            <a:r>
              <a:rPr lang="en-US" sz="3200" b="1" dirty="0"/>
              <a:t>Super Key</a:t>
            </a:r>
          </a:p>
        </p:txBody>
      </p:sp>
    </p:spTree>
    <p:extLst>
      <p:ext uri="{BB962C8B-B14F-4D97-AF65-F5344CB8AC3E}">
        <p14:creationId xmlns:p14="http://schemas.microsoft.com/office/powerpoint/2010/main" val="2220314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28800" y="2819400"/>
            <a:ext cx="4572000" cy="2743200"/>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fld id="{9AB37E36-A941-4F8E-9CC6-4E72DA751398}" type="slidenum">
              <a:rPr lang="en-US" smtClean="0"/>
              <a:pPr/>
              <a:t>41</a:t>
            </a:fld>
            <a:endParaRPr lang="en-US"/>
          </a:p>
        </p:txBody>
      </p:sp>
      <p:sp>
        <p:nvSpPr>
          <p:cNvPr id="6" name="Rectangle 5"/>
          <p:cNvSpPr/>
          <p:nvPr/>
        </p:nvSpPr>
        <p:spPr>
          <a:xfrm>
            <a:off x="228600" y="990600"/>
            <a:ext cx="8686800" cy="64633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IN" sz="2400" b="1" dirty="0" err="1">
                <a:latin typeface="+mj-lt"/>
              </a:rPr>
              <a:t>EmpSSN</a:t>
            </a:r>
            <a:r>
              <a:rPr lang="en-IN" sz="2400" dirty="0">
                <a:latin typeface="+mj-lt"/>
              </a:rPr>
              <a:t> and </a:t>
            </a:r>
            <a:r>
              <a:rPr lang="en-IN" sz="2400" b="1" dirty="0" err="1">
                <a:latin typeface="+mj-lt"/>
              </a:rPr>
              <a:t>EmpNum</a:t>
            </a:r>
            <a:r>
              <a:rPr lang="en-IN" sz="2400" dirty="0">
                <a:latin typeface="+mj-lt"/>
              </a:rPr>
              <a:t> name are </a:t>
            </a:r>
            <a:r>
              <a:rPr lang="en-IN" sz="2400" dirty="0" err="1">
                <a:latin typeface="+mj-lt"/>
              </a:rPr>
              <a:t>superkeys</a:t>
            </a:r>
            <a:endParaRPr lang="en-US" sz="2400" dirty="0">
              <a:latin typeface="+mj-lt"/>
            </a:endParaRPr>
          </a:p>
        </p:txBody>
      </p:sp>
    </p:spTree>
    <p:extLst>
      <p:ext uri="{BB962C8B-B14F-4D97-AF65-F5344CB8AC3E}">
        <p14:creationId xmlns:p14="http://schemas.microsoft.com/office/powerpoint/2010/main" val="2549845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42</a:t>
            </a:fld>
            <a:endParaRPr lang="en-US"/>
          </a:p>
        </p:txBody>
      </p:sp>
      <p:sp>
        <p:nvSpPr>
          <p:cNvPr id="5" name="Rectangle 4"/>
          <p:cNvSpPr/>
          <p:nvPr/>
        </p:nvSpPr>
        <p:spPr>
          <a:xfrm>
            <a:off x="0" y="0"/>
            <a:ext cx="8915400" cy="7201972"/>
          </a:xfrm>
          <a:prstGeom prst="rect">
            <a:avLst/>
          </a:prstGeom>
        </p:spPr>
        <p:txBody>
          <a:bodyPr wrap="square">
            <a:spAutoFit/>
          </a:bodyPr>
          <a:lstStyle/>
          <a:p>
            <a:pPr algn="just">
              <a:lnSpc>
                <a:spcPct val="150000"/>
              </a:lnSpc>
            </a:pPr>
            <a:r>
              <a:rPr lang="en-IN" sz="2200" b="1" dirty="0">
                <a:solidFill>
                  <a:srgbClr val="222222"/>
                </a:solidFill>
                <a:latin typeface="Source Sans Pro"/>
              </a:rPr>
              <a:t>CANDIDATE KEY / Minimal Super Key / Super Key with no redundant attributes</a:t>
            </a:r>
          </a:p>
          <a:p>
            <a:pPr algn="just">
              <a:lnSpc>
                <a:spcPct val="150000"/>
              </a:lnSpc>
            </a:pPr>
            <a:r>
              <a:rPr lang="en-IN" sz="2200" b="1" dirty="0">
                <a:solidFill>
                  <a:srgbClr val="222222"/>
                </a:solidFill>
                <a:latin typeface="Source Sans Pro"/>
              </a:rPr>
              <a:t>CANDIDATE KEY</a:t>
            </a:r>
            <a:r>
              <a:rPr lang="en-IN" sz="2200" dirty="0">
                <a:solidFill>
                  <a:srgbClr val="222222"/>
                </a:solidFill>
                <a:latin typeface="Source Sans Pro"/>
              </a:rPr>
              <a:t> in SQL is a </a:t>
            </a:r>
            <a:r>
              <a:rPr lang="en-IN" sz="2200" b="1" dirty="0">
                <a:solidFill>
                  <a:srgbClr val="222222"/>
                </a:solidFill>
                <a:latin typeface="Source Sans Pro"/>
              </a:rPr>
              <a:t>set of minimum attributes </a:t>
            </a:r>
            <a:r>
              <a:rPr lang="en-IN" sz="2200" dirty="0">
                <a:solidFill>
                  <a:srgbClr val="222222"/>
                </a:solidFill>
                <a:latin typeface="Source Sans Pro"/>
              </a:rPr>
              <a:t>(from super key) that uniquely identify tuples in a table. Candidate Key is a super key with no repeated attributes. The Primary key should be selected from the candidate keys. Every table must have at least a single candidate key. A table can have multiple candidate keys but only a single primary key.</a:t>
            </a:r>
          </a:p>
          <a:p>
            <a:pPr algn="just">
              <a:lnSpc>
                <a:spcPct val="150000"/>
              </a:lnSpc>
            </a:pPr>
            <a:r>
              <a:rPr lang="en-IN" sz="2200" b="1" dirty="0">
                <a:solidFill>
                  <a:srgbClr val="222222"/>
                </a:solidFill>
                <a:latin typeface="Source Sans Pro"/>
              </a:rPr>
              <a:t>Properties of Candidate key:</a:t>
            </a:r>
            <a:endParaRPr lang="en-IN" sz="2200" dirty="0">
              <a:solidFill>
                <a:srgbClr val="222222"/>
              </a:solidFill>
              <a:latin typeface="Source Sans Pro"/>
            </a:endParaRPr>
          </a:p>
          <a:p>
            <a:pPr algn="just">
              <a:lnSpc>
                <a:spcPct val="150000"/>
              </a:lnSpc>
              <a:buFont typeface="Arial" panose="020B0604020202020204" pitchFamily="34" charset="0"/>
              <a:buChar char="•"/>
            </a:pPr>
            <a:r>
              <a:rPr lang="en-IN" sz="2200" dirty="0">
                <a:solidFill>
                  <a:srgbClr val="222222"/>
                </a:solidFill>
                <a:latin typeface="Source Sans Pro"/>
              </a:rPr>
              <a:t> </a:t>
            </a:r>
            <a:r>
              <a:rPr lang="en-IN" sz="2000" dirty="0">
                <a:solidFill>
                  <a:srgbClr val="222222"/>
                </a:solidFill>
                <a:latin typeface="Source Sans Pro"/>
              </a:rPr>
              <a:t>It must contain unique values</a:t>
            </a:r>
          </a:p>
          <a:p>
            <a:pPr algn="just">
              <a:lnSpc>
                <a:spcPct val="150000"/>
              </a:lnSpc>
              <a:buFont typeface="Arial" panose="020B0604020202020204" pitchFamily="34" charset="0"/>
              <a:buChar char="•"/>
            </a:pPr>
            <a:r>
              <a:rPr lang="en-IN" sz="2000" dirty="0">
                <a:solidFill>
                  <a:srgbClr val="222222"/>
                </a:solidFill>
                <a:latin typeface="Source Sans Pro"/>
              </a:rPr>
              <a:t> Candidate key in SQL may have multiple attributes</a:t>
            </a:r>
          </a:p>
          <a:p>
            <a:pPr algn="just">
              <a:lnSpc>
                <a:spcPct val="150000"/>
              </a:lnSpc>
              <a:buFont typeface="Arial" panose="020B0604020202020204" pitchFamily="34" charset="0"/>
              <a:buChar char="•"/>
            </a:pPr>
            <a:r>
              <a:rPr lang="en-IN" sz="2000" dirty="0">
                <a:solidFill>
                  <a:srgbClr val="222222"/>
                </a:solidFill>
                <a:latin typeface="Source Sans Pro"/>
              </a:rPr>
              <a:t> </a:t>
            </a:r>
            <a:r>
              <a:rPr lang="en-IN" sz="2000" b="1" dirty="0">
                <a:solidFill>
                  <a:srgbClr val="222222"/>
                </a:solidFill>
                <a:latin typeface="Source Sans Pro"/>
              </a:rPr>
              <a:t>Must not contain null values</a:t>
            </a:r>
          </a:p>
          <a:p>
            <a:pPr algn="just">
              <a:lnSpc>
                <a:spcPct val="150000"/>
              </a:lnSpc>
              <a:buFont typeface="Arial" panose="020B0604020202020204" pitchFamily="34" charset="0"/>
              <a:buChar char="•"/>
            </a:pPr>
            <a:r>
              <a:rPr lang="en-IN" sz="2000" dirty="0">
                <a:solidFill>
                  <a:srgbClr val="222222"/>
                </a:solidFill>
                <a:latin typeface="Source Sans Pro"/>
              </a:rPr>
              <a:t> It should contain minimum fields to ensure uniqueness</a:t>
            </a:r>
          </a:p>
          <a:p>
            <a:pPr algn="just">
              <a:lnSpc>
                <a:spcPct val="150000"/>
              </a:lnSpc>
              <a:buFont typeface="Arial" panose="020B0604020202020204" pitchFamily="34" charset="0"/>
              <a:buChar char="•"/>
            </a:pPr>
            <a:r>
              <a:rPr lang="en-IN" sz="2000" dirty="0">
                <a:solidFill>
                  <a:srgbClr val="222222"/>
                </a:solidFill>
                <a:latin typeface="Source Sans Pro"/>
              </a:rPr>
              <a:t> Uniquely identify each record in a table</a:t>
            </a:r>
            <a:endParaRPr lang="en-IN" sz="2000" b="0" i="0" dirty="0">
              <a:solidFill>
                <a:srgbClr val="222222"/>
              </a:solidFill>
              <a:effectLst/>
              <a:latin typeface="Source Sans Pro"/>
            </a:endParaRPr>
          </a:p>
        </p:txBody>
      </p:sp>
    </p:spTree>
    <p:extLst>
      <p:ext uri="{BB962C8B-B14F-4D97-AF65-F5344CB8AC3E}">
        <p14:creationId xmlns:p14="http://schemas.microsoft.com/office/powerpoint/2010/main" val="3180121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43</a:t>
            </a:fld>
            <a:endParaRPr lang="en-US"/>
          </a:p>
        </p:txBody>
      </p:sp>
      <p:sp>
        <p:nvSpPr>
          <p:cNvPr id="2" name="Rectangle 1"/>
          <p:cNvSpPr/>
          <p:nvPr/>
        </p:nvSpPr>
        <p:spPr>
          <a:xfrm>
            <a:off x="228600" y="1066800"/>
            <a:ext cx="8610600" cy="965970"/>
          </a:xfrm>
          <a:prstGeom prst="rect">
            <a:avLst/>
          </a:prstGeom>
        </p:spPr>
        <p:txBody>
          <a:bodyPr wrap="square">
            <a:spAutoFit/>
          </a:bodyPr>
          <a:lstStyle/>
          <a:p>
            <a:pPr>
              <a:lnSpc>
                <a:spcPct val="150000"/>
              </a:lnSpc>
            </a:pPr>
            <a:r>
              <a:rPr lang="en-IN" sz="2000" dirty="0">
                <a:solidFill>
                  <a:srgbClr val="222222"/>
                </a:solidFill>
                <a:latin typeface="Source Sans Pro"/>
              </a:rPr>
              <a:t>In the given table Stud ID, Roll No, and email are candidate keys which help us to uniquely identify the student record in the table.</a:t>
            </a:r>
            <a:endParaRPr lang="en-US" sz="2000" dirty="0"/>
          </a:p>
        </p:txBody>
      </p:sp>
      <p:pic>
        <p:nvPicPr>
          <p:cNvPr id="3" name="Picture 2"/>
          <p:cNvPicPr>
            <a:picLocks noChangeAspect="1"/>
          </p:cNvPicPr>
          <p:nvPr/>
        </p:nvPicPr>
        <p:blipFill>
          <a:blip r:embed="rId2"/>
          <a:stretch>
            <a:fillRect/>
          </a:stretch>
        </p:blipFill>
        <p:spPr>
          <a:xfrm>
            <a:off x="1219200" y="2895600"/>
            <a:ext cx="6396068" cy="2209800"/>
          </a:xfrm>
          <a:prstGeom prst="rect">
            <a:avLst/>
          </a:prstGeom>
          <a:ln>
            <a:solidFill>
              <a:schemeClr val="accent1"/>
            </a:solidFill>
          </a:ln>
        </p:spPr>
      </p:pic>
    </p:spTree>
    <p:extLst>
      <p:ext uri="{BB962C8B-B14F-4D97-AF65-F5344CB8AC3E}">
        <p14:creationId xmlns:p14="http://schemas.microsoft.com/office/powerpoint/2010/main" val="900538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44</a:t>
            </a:fld>
            <a:endParaRPr lang="en-US"/>
          </a:p>
        </p:txBody>
      </p:sp>
      <p:pic>
        <p:nvPicPr>
          <p:cNvPr id="5" name="Picture 4"/>
          <p:cNvPicPr>
            <a:picLocks noChangeAspect="1"/>
          </p:cNvPicPr>
          <p:nvPr/>
        </p:nvPicPr>
        <p:blipFill>
          <a:blip r:embed="rId2"/>
          <a:stretch>
            <a:fillRect/>
          </a:stretch>
        </p:blipFill>
        <p:spPr>
          <a:xfrm>
            <a:off x="176212" y="1052512"/>
            <a:ext cx="8791575" cy="4752975"/>
          </a:xfrm>
          <a:prstGeom prst="rect">
            <a:avLst/>
          </a:prstGeom>
        </p:spPr>
      </p:pic>
    </p:spTree>
    <p:extLst>
      <p:ext uri="{BB962C8B-B14F-4D97-AF65-F5344CB8AC3E}">
        <p14:creationId xmlns:p14="http://schemas.microsoft.com/office/powerpoint/2010/main" val="1309738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490" y="457200"/>
            <a:ext cx="8903110" cy="6096000"/>
          </a:xfrm>
        </p:spPr>
        <p:txBody>
          <a:bodyPr>
            <a:normAutofit fontScale="85000" lnSpcReduction="20000"/>
          </a:bodyPr>
          <a:lstStyle/>
          <a:p>
            <a:pPr algn="just">
              <a:lnSpc>
                <a:spcPct val="170000"/>
              </a:lnSpc>
            </a:pPr>
            <a:r>
              <a:rPr lang="en-IN" b="1" dirty="0">
                <a:latin typeface="Calibri body"/>
              </a:rPr>
              <a:t>PRIMARY KEY</a:t>
            </a:r>
            <a:r>
              <a:rPr lang="en-IN" dirty="0">
                <a:latin typeface="Calibri body"/>
              </a:rPr>
              <a:t> in </a:t>
            </a:r>
            <a:r>
              <a:rPr lang="en-IN" dirty="0">
                <a:solidFill>
                  <a:srgbClr val="C00000"/>
                </a:solidFill>
                <a:latin typeface="Calibri body"/>
              </a:rPr>
              <a:t>DBMS</a:t>
            </a:r>
            <a:r>
              <a:rPr lang="en-IN" dirty="0">
                <a:latin typeface="Calibri body"/>
              </a:rPr>
              <a:t> is a column or group of columns in a table that uniquely identify every row in that table. The Primary Key can’t be a duplicate meaning the same value can’t appear more than once in the table. A table cannot have more than one primary key.</a:t>
            </a:r>
          </a:p>
          <a:p>
            <a:pPr marL="0" indent="0" algn="ctr">
              <a:lnSpc>
                <a:spcPct val="170000"/>
              </a:lnSpc>
              <a:buNone/>
            </a:pPr>
            <a:r>
              <a:rPr lang="en-IN" b="1" dirty="0">
                <a:solidFill>
                  <a:srgbClr val="FF0000"/>
                </a:solidFill>
                <a:latin typeface="Calibri body"/>
              </a:rPr>
              <a:t>Unique + Not Null</a:t>
            </a:r>
          </a:p>
          <a:p>
            <a:pPr algn="just">
              <a:lnSpc>
                <a:spcPct val="170000"/>
              </a:lnSpc>
            </a:pPr>
            <a:r>
              <a:rPr lang="en-IN" b="1" dirty="0">
                <a:latin typeface="Calibri body"/>
              </a:rPr>
              <a:t>Rules for defining Primary key:</a:t>
            </a:r>
          </a:p>
          <a:p>
            <a:pPr algn="just">
              <a:lnSpc>
                <a:spcPct val="170000"/>
              </a:lnSpc>
            </a:pPr>
            <a:r>
              <a:rPr lang="en-IN" sz="2400" dirty="0">
                <a:latin typeface="Calibri body"/>
              </a:rPr>
              <a:t>Two rows can’t have the same primary key value</a:t>
            </a:r>
          </a:p>
          <a:p>
            <a:pPr algn="just">
              <a:lnSpc>
                <a:spcPct val="170000"/>
              </a:lnSpc>
            </a:pPr>
            <a:r>
              <a:rPr lang="en-IN" sz="2400" dirty="0">
                <a:latin typeface="Calibri body"/>
              </a:rPr>
              <a:t>It must for every row to have a primary key value.</a:t>
            </a:r>
          </a:p>
          <a:p>
            <a:pPr algn="just">
              <a:lnSpc>
                <a:spcPct val="170000"/>
              </a:lnSpc>
            </a:pPr>
            <a:r>
              <a:rPr lang="en-IN" sz="2400" dirty="0">
                <a:latin typeface="Calibri body"/>
              </a:rPr>
              <a:t>The primary key field cannot be null.</a:t>
            </a:r>
          </a:p>
          <a:p>
            <a:pPr algn="just">
              <a:lnSpc>
                <a:spcPct val="170000"/>
              </a:lnSpc>
            </a:pPr>
            <a:r>
              <a:rPr lang="en-IN" sz="2400" dirty="0">
                <a:latin typeface="Calibri body"/>
              </a:rPr>
              <a:t>The value in a primary key column can never be modified or updated if any foreign key refers to that primary key.</a:t>
            </a:r>
          </a:p>
          <a:p>
            <a:pPr algn="just">
              <a:lnSpc>
                <a:spcPct val="170000"/>
              </a:lnSpc>
            </a:pPr>
            <a:endParaRPr lang="en-US" dirty="0">
              <a:latin typeface="Calibri body"/>
            </a:endParaRPr>
          </a:p>
        </p:txBody>
      </p:sp>
      <p:sp>
        <p:nvSpPr>
          <p:cNvPr id="4" name="Slide Number Placeholder 3"/>
          <p:cNvSpPr>
            <a:spLocks noGrp="1"/>
          </p:cNvSpPr>
          <p:nvPr>
            <p:ph type="sldNum" sz="quarter" idx="12"/>
          </p:nvPr>
        </p:nvSpPr>
        <p:spPr/>
        <p:txBody>
          <a:bodyPr/>
          <a:lstStyle/>
          <a:p>
            <a:fld id="{9AB37E36-A941-4F8E-9CC6-4E72DA751398}" type="slidenum">
              <a:rPr lang="en-US" smtClean="0"/>
              <a:pPr/>
              <a:t>45</a:t>
            </a:fld>
            <a:endParaRPr lang="en-US"/>
          </a:p>
        </p:txBody>
      </p:sp>
    </p:spTree>
    <p:extLst>
      <p:ext uri="{BB962C8B-B14F-4D97-AF65-F5344CB8AC3E}">
        <p14:creationId xmlns:p14="http://schemas.microsoft.com/office/powerpoint/2010/main" val="3584950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46</a:t>
            </a:fld>
            <a:endParaRPr lang="en-US"/>
          </a:p>
        </p:txBody>
      </p:sp>
      <p:pic>
        <p:nvPicPr>
          <p:cNvPr id="5" name="Picture 4"/>
          <p:cNvPicPr>
            <a:picLocks noChangeAspect="1"/>
          </p:cNvPicPr>
          <p:nvPr/>
        </p:nvPicPr>
        <p:blipFill>
          <a:blip r:embed="rId2"/>
          <a:stretch>
            <a:fillRect/>
          </a:stretch>
        </p:blipFill>
        <p:spPr>
          <a:xfrm>
            <a:off x="787016" y="1885184"/>
            <a:ext cx="7157449" cy="2676525"/>
          </a:xfrm>
          <a:prstGeom prst="rect">
            <a:avLst/>
          </a:prstGeom>
          <a:ln>
            <a:solidFill>
              <a:schemeClr val="accent1"/>
            </a:solidFill>
          </a:ln>
        </p:spPr>
      </p:pic>
      <p:sp>
        <p:nvSpPr>
          <p:cNvPr id="6" name="Rectangle 5"/>
          <p:cNvSpPr/>
          <p:nvPr/>
        </p:nvSpPr>
        <p:spPr>
          <a:xfrm>
            <a:off x="838200" y="832310"/>
            <a:ext cx="7391400" cy="633250"/>
          </a:xfrm>
          <a:prstGeom prst="rect">
            <a:avLst/>
          </a:prstGeom>
        </p:spPr>
        <p:txBody>
          <a:bodyPr wrap="square">
            <a:spAutoFit/>
          </a:bodyPr>
          <a:lstStyle/>
          <a:p>
            <a:pPr algn="just">
              <a:lnSpc>
                <a:spcPct val="170000"/>
              </a:lnSpc>
            </a:pPr>
            <a:r>
              <a:rPr lang="en-IN" sz="2400" dirty="0">
                <a:latin typeface="Calibri body"/>
              </a:rPr>
              <a:t>In the following example, </a:t>
            </a:r>
            <a:r>
              <a:rPr lang="en-IN" sz="2400" b="1" dirty="0" err="1">
                <a:latin typeface="Calibri body"/>
              </a:rPr>
              <a:t>StudID</a:t>
            </a:r>
            <a:r>
              <a:rPr lang="en-IN" sz="2400" dirty="0">
                <a:latin typeface="Calibri body"/>
              </a:rPr>
              <a:t> is a Primary Key.</a:t>
            </a:r>
          </a:p>
        </p:txBody>
      </p:sp>
      <p:sp>
        <p:nvSpPr>
          <p:cNvPr id="7" name="Rectangle 6"/>
          <p:cNvSpPr/>
          <p:nvPr/>
        </p:nvSpPr>
        <p:spPr>
          <a:xfrm>
            <a:off x="250940" y="5190851"/>
            <a:ext cx="8229600" cy="496996"/>
          </a:xfrm>
          <a:prstGeom prst="rect">
            <a:avLst/>
          </a:prstGeom>
        </p:spPr>
        <p:txBody>
          <a:bodyPr wrap="square">
            <a:spAutoFit/>
          </a:bodyPr>
          <a:lstStyle/>
          <a:p>
            <a:pPr algn="just">
              <a:lnSpc>
                <a:spcPct val="150000"/>
              </a:lnSpc>
            </a:pPr>
            <a:r>
              <a:rPr lang="en-IN" sz="2000" dirty="0">
                <a:latin typeface="Calibri body"/>
              </a:rPr>
              <a:t>A table can have one Primary Key but many unique constraints.</a:t>
            </a:r>
          </a:p>
        </p:txBody>
      </p:sp>
    </p:spTree>
    <p:extLst>
      <p:ext uri="{BB962C8B-B14F-4D97-AF65-F5344CB8AC3E}">
        <p14:creationId xmlns:p14="http://schemas.microsoft.com/office/powerpoint/2010/main" val="1780633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47</a:t>
            </a:fld>
            <a:endParaRPr lang="en-US"/>
          </a:p>
        </p:txBody>
      </p:sp>
      <p:sp>
        <p:nvSpPr>
          <p:cNvPr id="5" name="Rectangle 4"/>
          <p:cNvSpPr/>
          <p:nvPr/>
        </p:nvSpPr>
        <p:spPr>
          <a:xfrm>
            <a:off x="152400" y="533400"/>
            <a:ext cx="8686800" cy="2862322"/>
          </a:xfrm>
          <a:prstGeom prst="rect">
            <a:avLst/>
          </a:prstGeom>
        </p:spPr>
        <p:txBody>
          <a:bodyPr wrap="square">
            <a:spAutoFit/>
          </a:bodyPr>
          <a:lstStyle/>
          <a:p>
            <a:pPr algn="just">
              <a:lnSpc>
                <a:spcPct val="150000"/>
              </a:lnSpc>
            </a:pPr>
            <a:r>
              <a:rPr lang="en-IN" sz="2000" b="1" dirty="0">
                <a:solidFill>
                  <a:srgbClr val="222222"/>
                </a:solidFill>
                <a:latin typeface="Source Sans Pro"/>
              </a:rPr>
              <a:t>ALTERNATE KEYS</a:t>
            </a:r>
            <a:r>
              <a:rPr lang="en-IN" sz="2000" dirty="0">
                <a:solidFill>
                  <a:srgbClr val="222222"/>
                </a:solidFill>
                <a:latin typeface="Source Sans Pro"/>
              </a:rPr>
              <a:t> is a column or group of columns in a table that uniquely identify every row in that table. A table can have multiple choices for a primary key but only one can be set as the primary key. All the keys which are not primary key are called an Alternate Key.</a:t>
            </a:r>
          </a:p>
          <a:p>
            <a:pPr marL="342900" indent="-342900" algn="just">
              <a:lnSpc>
                <a:spcPct val="150000"/>
              </a:lnSpc>
              <a:buFont typeface="Arial" pitchFamily="34" charset="0"/>
              <a:buChar char="•"/>
            </a:pPr>
            <a:r>
              <a:rPr lang="en-IN" sz="2000" dirty="0" err="1">
                <a:solidFill>
                  <a:srgbClr val="222222"/>
                </a:solidFill>
                <a:latin typeface="Source Sans Pro"/>
              </a:rPr>
              <a:t>StudID</a:t>
            </a:r>
            <a:r>
              <a:rPr lang="en-IN" sz="2000" dirty="0">
                <a:solidFill>
                  <a:srgbClr val="222222"/>
                </a:solidFill>
                <a:latin typeface="Source Sans Pro"/>
              </a:rPr>
              <a:t>, Roll No, Email are qualified to become a primary key. But since </a:t>
            </a:r>
            <a:r>
              <a:rPr lang="en-IN" sz="2000" dirty="0" err="1">
                <a:solidFill>
                  <a:srgbClr val="222222"/>
                </a:solidFill>
                <a:latin typeface="Source Sans Pro"/>
              </a:rPr>
              <a:t>StudID</a:t>
            </a:r>
            <a:r>
              <a:rPr lang="en-IN" sz="2000" dirty="0">
                <a:solidFill>
                  <a:srgbClr val="222222"/>
                </a:solidFill>
                <a:latin typeface="Source Sans Pro"/>
              </a:rPr>
              <a:t> is the primary key, Roll No, Email becomes the alternative key.</a:t>
            </a:r>
            <a:endParaRPr lang="en-IN" sz="2000" b="0" i="0" dirty="0">
              <a:solidFill>
                <a:srgbClr val="222222"/>
              </a:solidFill>
              <a:effectLst/>
              <a:latin typeface="Source Sans Pro"/>
            </a:endParaRPr>
          </a:p>
        </p:txBody>
      </p:sp>
      <p:pic>
        <p:nvPicPr>
          <p:cNvPr id="6" name="Picture 5"/>
          <p:cNvPicPr>
            <a:picLocks noChangeAspect="1"/>
          </p:cNvPicPr>
          <p:nvPr/>
        </p:nvPicPr>
        <p:blipFill>
          <a:blip r:embed="rId2"/>
          <a:stretch>
            <a:fillRect/>
          </a:stretch>
        </p:blipFill>
        <p:spPr>
          <a:xfrm>
            <a:off x="657494" y="3810000"/>
            <a:ext cx="6838772" cy="2546351"/>
          </a:xfrm>
          <a:prstGeom prst="rect">
            <a:avLst/>
          </a:prstGeom>
          <a:ln>
            <a:solidFill>
              <a:schemeClr val="accent1"/>
            </a:solidFill>
          </a:ln>
        </p:spPr>
      </p:pic>
    </p:spTree>
    <p:extLst>
      <p:ext uri="{BB962C8B-B14F-4D97-AF65-F5344CB8AC3E}">
        <p14:creationId xmlns:p14="http://schemas.microsoft.com/office/powerpoint/2010/main" val="445083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79702" y="1295400"/>
            <a:ext cx="8045493" cy="4343400"/>
          </a:xfrm>
          <a:prstGeom prst="rect">
            <a:avLst/>
          </a:prstGeom>
        </p:spPr>
      </p:pic>
      <p:sp>
        <p:nvSpPr>
          <p:cNvPr id="4" name="Slide Number Placeholder 3"/>
          <p:cNvSpPr>
            <a:spLocks noGrp="1"/>
          </p:cNvSpPr>
          <p:nvPr>
            <p:ph type="sldNum" sz="quarter" idx="12"/>
          </p:nvPr>
        </p:nvSpPr>
        <p:spPr/>
        <p:txBody>
          <a:bodyPr/>
          <a:lstStyle/>
          <a:p>
            <a:fld id="{9AB37E36-A941-4F8E-9CC6-4E72DA751398}" type="slidenum">
              <a:rPr lang="en-US" smtClean="0"/>
              <a:pPr/>
              <a:t>48</a:t>
            </a:fld>
            <a:endParaRPr lang="en-US"/>
          </a:p>
        </p:txBody>
      </p:sp>
    </p:spTree>
    <p:extLst>
      <p:ext uri="{BB962C8B-B14F-4D97-AF65-F5344CB8AC3E}">
        <p14:creationId xmlns:p14="http://schemas.microsoft.com/office/powerpoint/2010/main" val="1586759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49</a:t>
            </a:fld>
            <a:endParaRPr lang="en-US"/>
          </a:p>
        </p:txBody>
      </p:sp>
      <p:sp>
        <p:nvSpPr>
          <p:cNvPr id="5" name="Rectangle 4"/>
          <p:cNvSpPr/>
          <p:nvPr/>
        </p:nvSpPr>
        <p:spPr>
          <a:xfrm>
            <a:off x="176981" y="297675"/>
            <a:ext cx="8534400" cy="2215991"/>
          </a:xfrm>
          <a:prstGeom prst="rect">
            <a:avLst/>
          </a:prstGeom>
        </p:spPr>
        <p:txBody>
          <a:bodyPr wrap="square">
            <a:spAutoFit/>
          </a:bodyPr>
          <a:lstStyle/>
          <a:p>
            <a:pPr algn="just">
              <a:lnSpc>
                <a:spcPct val="150000"/>
              </a:lnSpc>
            </a:pPr>
            <a:r>
              <a:rPr lang="en-IN" sz="2000" b="1" dirty="0">
                <a:solidFill>
                  <a:srgbClr val="222222"/>
                </a:solidFill>
                <a:latin typeface="Source Sans Pro"/>
              </a:rPr>
              <a:t>FOREIGN KEY</a:t>
            </a:r>
            <a:r>
              <a:rPr lang="en-IN" dirty="0">
                <a:solidFill>
                  <a:srgbClr val="222222"/>
                </a:solidFill>
                <a:latin typeface="Source Sans Pro"/>
              </a:rPr>
              <a:t> is a column that creates a relationship between two tables. The purpose of Foreign keys is to maintain data integrity and allow navigation between two different instances of an entity. It acts as a cross-reference between two tables as it references the primary key of another table.</a:t>
            </a:r>
          </a:p>
          <a:p>
            <a:pPr algn="just">
              <a:lnSpc>
                <a:spcPct val="150000"/>
              </a:lnSpc>
            </a:pPr>
            <a:r>
              <a:rPr lang="en-IN" dirty="0">
                <a:latin typeface="+mj-lt"/>
              </a:rPr>
              <a:t>This concept is also known as Referential Integrity.</a:t>
            </a:r>
            <a:endParaRPr lang="en-US" dirty="0">
              <a:latin typeface="+mj-lt"/>
            </a:endParaRPr>
          </a:p>
        </p:txBody>
      </p:sp>
      <p:pic>
        <p:nvPicPr>
          <p:cNvPr id="6" name="Picture 5"/>
          <p:cNvPicPr>
            <a:picLocks noChangeAspect="1"/>
          </p:cNvPicPr>
          <p:nvPr/>
        </p:nvPicPr>
        <p:blipFill>
          <a:blip r:embed="rId2"/>
          <a:stretch>
            <a:fillRect/>
          </a:stretch>
        </p:blipFill>
        <p:spPr>
          <a:xfrm>
            <a:off x="529425" y="2604780"/>
            <a:ext cx="2416565" cy="220980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5715000" y="2513666"/>
            <a:ext cx="2819400" cy="2049396"/>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3200400" y="4683491"/>
            <a:ext cx="3968706" cy="2037984"/>
          </a:xfrm>
          <a:prstGeom prst="rect">
            <a:avLst/>
          </a:prstGeom>
          <a:ln>
            <a:solidFill>
              <a:schemeClr val="accent1"/>
            </a:solidFill>
          </a:ln>
        </p:spPr>
      </p:pic>
    </p:spTree>
    <p:extLst>
      <p:ext uri="{BB962C8B-B14F-4D97-AF65-F5344CB8AC3E}">
        <p14:creationId xmlns:p14="http://schemas.microsoft.com/office/powerpoint/2010/main" val="344073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74B9-1AC1-3534-A457-6B5C41AA6DC1}"/>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84070401-8D24-DED4-650A-A73D8D50D536}"/>
              </a:ext>
            </a:extLst>
          </p:cNvPr>
          <p:cNvSpPr>
            <a:spLocks noGrp="1"/>
          </p:cNvSpPr>
          <p:nvPr>
            <p:ph type="sldNum" sz="quarter" idx="12"/>
          </p:nvPr>
        </p:nvSpPr>
        <p:spPr/>
        <p:txBody>
          <a:bodyPr/>
          <a:lstStyle/>
          <a:p>
            <a:fld id="{9AB37E36-A941-4F8E-9CC6-4E72DA751398}" type="slidenum">
              <a:rPr lang="en-US" smtClean="0"/>
              <a:pPr/>
              <a:t>5</a:t>
            </a:fld>
            <a:endParaRPr lang="en-US"/>
          </a:p>
        </p:txBody>
      </p:sp>
      <p:pic>
        <p:nvPicPr>
          <p:cNvPr id="2050" name="Picture 2" descr="Strong Entity and Weak entity in DBMS – 2">
            <a:extLst>
              <a:ext uri="{FF2B5EF4-FFF2-40B4-BE49-F238E27FC236}">
                <a16:creationId xmlns:a16="http://schemas.microsoft.com/office/drawing/2014/main" id="{ACAC6502-0C4C-0AB7-F245-8464DB2EBC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38150"/>
            <a:ext cx="9144000"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243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50</a:t>
            </a:fld>
            <a:endParaRPr lang="en-US"/>
          </a:p>
        </p:txBody>
      </p:sp>
      <p:pic>
        <p:nvPicPr>
          <p:cNvPr id="5" name="Picture 4"/>
          <p:cNvPicPr>
            <a:picLocks noChangeAspect="1"/>
          </p:cNvPicPr>
          <p:nvPr/>
        </p:nvPicPr>
        <p:blipFill>
          <a:blip r:embed="rId2"/>
          <a:stretch>
            <a:fillRect/>
          </a:stretch>
        </p:blipFill>
        <p:spPr>
          <a:xfrm>
            <a:off x="1" y="685800"/>
            <a:ext cx="9144000" cy="5362575"/>
          </a:xfrm>
          <a:prstGeom prst="rect">
            <a:avLst/>
          </a:prstGeom>
        </p:spPr>
      </p:pic>
    </p:spTree>
    <p:extLst>
      <p:ext uri="{BB962C8B-B14F-4D97-AF65-F5344CB8AC3E}">
        <p14:creationId xmlns:p14="http://schemas.microsoft.com/office/powerpoint/2010/main" val="312545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35265656"/>
              </p:ext>
            </p:extLst>
          </p:nvPr>
        </p:nvGraphicFramePr>
        <p:xfrm>
          <a:off x="304800" y="609600"/>
          <a:ext cx="8478594" cy="5638802"/>
        </p:xfrm>
        <a:graphic>
          <a:graphicData uri="http://schemas.openxmlformats.org/drawingml/2006/table">
            <a:tbl>
              <a:tblPr/>
              <a:tblGrid>
                <a:gridCol w="4239297">
                  <a:extLst>
                    <a:ext uri="{9D8B030D-6E8A-4147-A177-3AD203B41FA5}">
                      <a16:colId xmlns:a16="http://schemas.microsoft.com/office/drawing/2014/main" val="20000"/>
                    </a:ext>
                  </a:extLst>
                </a:gridCol>
                <a:gridCol w="4239297">
                  <a:extLst>
                    <a:ext uri="{9D8B030D-6E8A-4147-A177-3AD203B41FA5}">
                      <a16:colId xmlns:a16="http://schemas.microsoft.com/office/drawing/2014/main" val="20001"/>
                    </a:ext>
                  </a:extLst>
                </a:gridCol>
              </a:tblGrid>
              <a:tr h="593558">
                <a:tc>
                  <a:txBody>
                    <a:bodyPr/>
                    <a:lstStyle/>
                    <a:p>
                      <a:pPr algn="ctr"/>
                      <a:r>
                        <a:rPr lang="en-GB" sz="2400" b="1" dirty="0">
                          <a:effectLst/>
                          <a:latin typeface="Calibri body"/>
                        </a:rPr>
                        <a:t>Primary Key</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tc>
                  <a:txBody>
                    <a:bodyPr/>
                    <a:lstStyle/>
                    <a:p>
                      <a:pPr algn="ctr"/>
                      <a:r>
                        <a:rPr lang="en-GB" sz="2400" b="1" dirty="0">
                          <a:effectLst/>
                          <a:latin typeface="Calibri body"/>
                        </a:rPr>
                        <a:t>Foreign Key</a:t>
                      </a:r>
                    </a:p>
                  </a:txBody>
                  <a:tcPr anchor="ctr">
                    <a:lnL>
                      <a:noFill/>
                    </a:lnL>
                    <a:lnR>
                      <a:noFill/>
                    </a:lnR>
                    <a:lnT>
                      <a:noFill/>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1038727">
                <a:tc>
                  <a:txBody>
                    <a:bodyPr/>
                    <a:lstStyle/>
                    <a:p>
                      <a:pPr algn="just"/>
                      <a:r>
                        <a:rPr lang="en-IN" dirty="0">
                          <a:effectLst/>
                          <a:latin typeface="Calibri body"/>
                        </a:rPr>
                        <a:t>Helps you to uniquely identify a record in the table.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noFill/>
                  </a:tcPr>
                </a:tc>
                <a:tc>
                  <a:txBody>
                    <a:bodyPr/>
                    <a:lstStyle/>
                    <a:p>
                      <a:pPr algn="just"/>
                      <a:r>
                        <a:rPr lang="en-IN" dirty="0">
                          <a:effectLst/>
                          <a:latin typeface="Calibri body"/>
                        </a:rPr>
                        <a:t>It is a field in the table that is the primary key of another table.</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38727">
                <a:tc>
                  <a:txBody>
                    <a:bodyPr/>
                    <a:lstStyle/>
                    <a:p>
                      <a:pPr algn="just"/>
                      <a:r>
                        <a:rPr lang="en-IN" dirty="0">
                          <a:effectLst/>
                          <a:latin typeface="Calibri body"/>
                        </a:rPr>
                        <a:t>Primary Key never accept null values.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tc>
                  <a:txBody>
                    <a:bodyPr/>
                    <a:lstStyle/>
                    <a:p>
                      <a:pPr algn="just"/>
                      <a:r>
                        <a:rPr lang="en-IN" dirty="0">
                          <a:effectLst/>
                          <a:latin typeface="Calibri body"/>
                        </a:rPr>
                        <a:t>A foreign key may accept multiple null values.</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929063">
                <a:tc>
                  <a:txBody>
                    <a:bodyPr/>
                    <a:lstStyle/>
                    <a:p>
                      <a:pPr algn="just"/>
                      <a:r>
                        <a:rPr lang="en-IN" dirty="0">
                          <a:effectLst/>
                          <a:latin typeface="Calibri body"/>
                        </a:rPr>
                        <a:t>Primary key is a clustered index and data in the DBMS table are physically organized in the sequence of the clustered index.</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c>
                  <a:txBody>
                    <a:bodyPr/>
                    <a:lstStyle/>
                    <a:p>
                      <a:pPr algn="just"/>
                      <a:r>
                        <a:rPr lang="en-IN" dirty="0">
                          <a:effectLst/>
                          <a:latin typeface="Calibri body"/>
                        </a:rPr>
                        <a:t>A foreign key cannot automatically create an index, clustered or non-clustered. However, you can manually create an index on the foreign key.</a:t>
                      </a:r>
                    </a:p>
                  </a:txBody>
                  <a:tcPr anchor="ctr">
                    <a:lnL>
                      <a:noFill/>
                    </a:lnL>
                    <a:lnR>
                      <a:noFill/>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38727">
                <a:tc>
                  <a:txBody>
                    <a:bodyPr/>
                    <a:lstStyle/>
                    <a:p>
                      <a:pPr algn="just"/>
                      <a:r>
                        <a:rPr lang="en-IN">
                          <a:effectLst/>
                          <a:latin typeface="Calibri body"/>
                        </a:rPr>
                        <a:t>You can have the single Primary key in a table.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pPr algn="just"/>
                      <a:r>
                        <a:rPr lang="en-IN" dirty="0">
                          <a:effectLst/>
                          <a:latin typeface="Calibri body"/>
                        </a:rPr>
                        <a:t>You can have multiple foreign keys in a table.</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4"/>
                  </a:ext>
                </a:extLst>
              </a:tr>
            </a:tbl>
          </a:graphicData>
        </a:graphic>
      </p:graphicFrame>
      <p:cxnSp>
        <p:nvCxnSpPr>
          <p:cNvPr id="8" name="Straight Connector 7"/>
          <p:cNvCxnSpPr/>
          <p:nvPr/>
        </p:nvCxnSpPr>
        <p:spPr>
          <a:xfrm flipH="1">
            <a:off x="4495800" y="533400"/>
            <a:ext cx="31175" cy="58229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07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52</a:t>
            </a:fld>
            <a:endParaRPr lang="en-US"/>
          </a:p>
        </p:txBody>
      </p:sp>
      <p:sp>
        <p:nvSpPr>
          <p:cNvPr id="5" name="Rectangle 4"/>
          <p:cNvSpPr/>
          <p:nvPr/>
        </p:nvSpPr>
        <p:spPr>
          <a:xfrm>
            <a:off x="138544" y="152400"/>
            <a:ext cx="8929255" cy="3600986"/>
          </a:xfrm>
          <a:prstGeom prst="rect">
            <a:avLst/>
          </a:prstGeom>
        </p:spPr>
        <p:txBody>
          <a:bodyPr wrap="square">
            <a:spAutoFit/>
          </a:bodyPr>
          <a:lstStyle/>
          <a:p>
            <a:pPr algn="just">
              <a:lnSpc>
                <a:spcPct val="150000"/>
              </a:lnSpc>
            </a:pPr>
            <a:r>
              <a:rPr lang="en-IN" sz="1900" b="1" dirty="0">
                <a:latin typeface="Calibri body"/>
              </a:rPr>
              <a:t>COMPOUND KEY</a:t>
            </a:r>
            <a:r>
              <a:rPr lang="en-IN" sz="1900" dirty="0">
                <a:latin typeface="Calibri body"/>
              </a:rPr>
              <a:t> has </a:t>
            </a:r>
            <a:r>
              <a:rPr lang="en-IN" sz="1900" b="1" dirty="0">
                <a:latin typeface="Calibri body"/>
              </a:rPr>
              <a:t>two or more attributes </a:t>
            </a:r>
            <a:r>
              <a:rPr lang="en-IN" sz="1900" dirty="0">
                <a:latin typeface="Calibri body"/>
              </a:rPr>
              <a:t>that allow you to uniquely recognize a specific record. It is possible that each column may not be unique by itself within the database. However, when combined with the other column or columns the combination of composite keys become unique. </a:t>
            </a:r>
          </a:p>
          <a:p>
            <a:pPr marL="342900" indent="-342900" algn="just">
              <a:lnSpc>
                <a:spcPct val="150000"/>
              </a:lnSpc>
              <a:buFont typeface="Arial" pitchFamily="34" charset="0"/>
              <a:buChar char="•"/>
            </a:pPr>
            <a:r>
              <a:rPr lang="en-IN" sz="1900" dirty="0">
                <a:latin typeface="Calibri body"/>
              </a:rPr>
              <a:t>The purpose of this key is to </a:t>
            </a:r>
            <a:r>
              <a:rPr lang="en-IN" sz="1900" b="1" dirty="0">
                <a:latin typeface="Calibri body"/>
              </a:rPr>
              <a:t>uniquely identify each record in the table</a:t>
            </a:r>
            <a:r>
              <a:rPr lang="en-IN" sz="1900" dirty="0">
                <a:latin typeface="Calibri body"/>
              </a:rPr>
              <a:t>.</a:t>
            </a:r>
          </a:p>
          <a:p>
            <a:pPr marL="342900" indent="-342900" algn="just">
              <a:lnSpc>
                <a:spcPct val="150000"/>
              </a:lnSpc>
              <a:buFont typeface="Arial" pitchFamily="34" charset="0"/>
              <a:buChar char="•"/>
            </a:pPr>
            <a:r>
              <a:rPr lang="en-IN" sz="1900" dirty="0" err="1">
                <a:latin typeface="Calibri body"/>
              </a:rPr>
              <a:t>OrderNo</a:t>
            </a:r>
            <a:r>
              <a:rPr lang="en-IN" sz="1900" dirty="0">
                <a:latin typeface="Calibri body"/>
              </a:rPr>
              <a:t> and </a:t>
            </a:r>
            <a:r>
              <a:rPr lang="en-IN" sz="1900" dirty="0" err="1">
                <a:latin typeface="Calibri body"/>
              </a:rPr>
              <a:t>ProductID</a:t>
            </a:r>
            <a:r>
              <a:rPr lang="en-IN" sz="1900" dirty="0">
                <a:latin typeface="Calibri body"/>
              </a:rPr>
              <a:t> can’t be a primary key as it does not uniquely identify a record. However, a compound key of Order ID and Product ID could be used as it uniquely identified each record.</a:t>
            </a:r>
            <a:endParaRPr lang="en-GB" sz="1900" dirty="0">
              <a:latin typeface="Calibri body"/>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932922"/>
            <a:ext cx="8230808" cy="27726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595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53</a:t>
            </a:fld>
            <a:endParaRPr lang="en-US"/>
          </a:p>
        </p:txBody>
      </p:sp>
      <p:sp>
        <p:nvSpPr>
          <p:cNvPr id="5" name="Rectangle 4"/>
          <p:cNvSpPr/>
          <p:nvPr/>
        </p:nvSpPr>
        <p:spPr>
          <a:xfrm>
            <a:off x="228600" y="381000"/>
            <a:ext cx="8458200" cy="5078313"/>
          </a:xfrm>
          <a:prstGeom prst="rect">
            <a:avLst/>
          </a:prstGeom>
        </p:spPr>
        <p:txBody>
          <a:bodyPr wrap="square">
            <a:spAutoFit/>
          </a:bodyPr>
          <a:lstStyle/>
          <a:p>
            <a:pPr algn="just">
              <a:lnSpc>
                <a:spcPct val="150000"/>
              </a:lnSpc>
            </a:pPr>
            <a:r>
              <a:rPr lang="en-IN" sz="2400" b="1" dirty="0">
                <a:latin typeface="Calibri body"/>
              </a:rPr>
              <a:t>COMPOSITE KEY</a:t>
            </a:r>
            <a:r>
              <a:rPr lang="en-IN" sz="2400" dirty="0">
                <a:latin typeface="Calibri body"/>
              </a:rPr>
              <a:t> is a combination of two or more columns that uniquely identify rows in a table. </a:t>
            </a:r>
          </a:p>
          <a:p>
            <a:pPr marL="342900" indent="-342900" algn="just">
              <a:lnSpc>
                <a:spcPct val="150000"/>
              </a:lnSpc>
              <a:buFont typeface="Arial" pitchFamily="34" charset="0"/>
              <a:buChar char="•"/>
            </a:pPr>
            <a:r>
              <a:rPr lang="en-IN" sz="2400" dirty="0">
                <a:latin typeface="Calibri body"/>
              </a:rPr>
              <a:t>The combination of columns guarantees uniqueness, though individually uniqueness is not guaranteed. Hence, they are combined to uniquely identify records in a table.</a:t>
            </a:r>
          </a:p>
          <a:p>
            <a:pPr marL="342900" indent="-342900" algn="just">
              <a:lnSpc>
                <a:spcPct val="150000"/>
              </a:lnSpc>
              <a:buFont typeface="Arial" pitchFamily="34" charset="0"/>
              <a:buChar char="•"/>
            </a:pPr>
            <a:r>
              <a:rPr lang="en-IN" sz="2400" dirty="0">
                <a:latin typeface="Calibri body"/>
              </a:rPr>
              <a:t>The difference between compound and the composite key is that </a:t>
            </a:r>
            <a:r>
              <a:rPr lang="en-IN" sz="2400" b="1" dirty="0">
                <a:latin typeface="Calibri body"/>
              </a:rPr>
              <a:t>any part of the compound key can be a foreign key</a:t>
            </a:r>
            <a:r>
              <a:rPr lang="en-IN" sz="2400" dirty="0">
                <a:latin typeface="Calibri body"/>
              </a:rPr>
              <a:t>, but the </a:t>
            </a:r>
            <a:r>
              <a:rPr lang="en-IN" sz="2400" b="1" dirty="0">
                <a:latin typeface="Calibri body"/>
              </a:rPr>
              <a:t>composite key may or maybe not a part of the foreign key.</a:t>
            </a:r>
          </a:p>
        </p:txBody>
      </p:sp>
    </p:spTree>
    <p:extLst>
      <p:ext uri="{BB962C8B-B14F-4D97-AF65-F5344CB8AC3E}">
        <p14:creationId xmlns:p14="http://schemas.microsoft.com/office/powerpoint/2010/main" val="302821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54</a:t>
            </a:fld>
            <a:endParaRPr lang="en-US"/>
          </a:p>
        </p:txBody>
      </p:sp>
      <p:sp>
        <p:nvSpPr>
          <p:cNvPr id="5" name="Rectangle 4"/>
          <p:cNvSpPr/>
          <p:nvPr/>
        </p:nvSpPr>
        <p:spPr>
          <a:xfrm>
            <a:off x="0" y="0"/>
            <a:ext cx="9144000" cy="6740307"/>
          </a:xfrm>
          <a:prstGeom prst="rect">
            <a:avLst/>
          </a:prstGeom>
        </p:spPr>
        <p:txBody>
          <a:bodyPr wrap="square">
            <a:spAutoFit/>
          </a:bodyPr>
          <a:lstStyle/>
          <a:p>
            <a:pPr algn="ctr">
              <a:lnSpc>
                <a:spcPct val="150000"/>
              </a:lnSpc>
            </a:pPr>
            <a:r>
              <a:rPr lang="en-IN" sz="2800" b="1" dirty="0">
                <a:latin typeface="Calibri body"/>
              </a:rPr>
              <a:t>Artificial key / Surrogate key</a:t>
            </a:r>
          </a:p>
          <a:p>
            <a:pPr marL="342900" indent="-342900" algn="just">
              <a:lnSpc>
                <a:spcPct val="150000"/>
              </a:lnSpc>
              <a:buFont typeface="Arial" pitchFamily="34" charset="0"/>
              <a:buChar char="•"/>
            </a:pPr>
            <a:r>
              <a:rPr lang="en-IN" sz="2000" dirty="0">
                <a:latin typeface="Calibri body"/>
              </a:rPr>
              <a:t>The key created using arbitrarily assigned data are known as artificial keys. </a:t>
            </a:r>
          </a:p>
          <a:p>
            <a:pPr marL="342900" indent="-342900" algn="just">
              <a:lnSpc>
                <a:spcPct val="150000"/>
              </a:lnSpc>
              <a:buFont typeface="Arial" pitchFamily="34" charset="0"/>
              <a:buChar char="•"/>
            </a:pPr>
            <a:r>
              <a:rPr lang="en-IN" sz="2000" dirty="0">
                <a:latin typeface="Calibri body"/>
              </a:rPr>
              <a:t>These keys are created when a primary key is large and complex and has no relationship with many other relations. </a:t>
            </a:r>
          </a:p>
          <a:p>
            <a:pPr marL="342900" indent="-342900" algn="just">
              <a:lnSpc>
                <a:spcPct val="150000"/>
              </a:lnSpc>
              <a:buFont typeface="Arial" pitchFamily="34" charset="0"/>
              <a:buChar char="•"/>
            </a:pPr>
            <a:r>
              <a:rPr lang="en-IN" sz="2000" dirty="0">
                <a:latin typeface="Calibri body"/>
              </a:rPr>
              <a:t>The data values of the artificial keys are usually numbered in a serial order (an integer).</a:t>
            </a:r>
          </a:p>
          <a:p>
            <a:pPr marL="342900" indent="-342900" algn="just">
              <a:lnSpc>
                <a:spcPct val="150000"/>
              </a:lnSpc>
              <a:buFont typeface="Arial" pitchFamily="34" charset="0"/>
              <a:buChar char="•"/>
            </a:pPr>
            <a:r>
              <a:rPr lang="en-IN" sz="2000" dirty="0">
                <a:latin typeface="Calibri body"/>
              </a:rPr>
              <a:t>This kind of partial key in DBMS is unique because it is created when you don’t have any natural primary key. They do not lend any meaning to the data in the table.</a:t>
            </a:r>
          </a:p>
          <a:p>
            <a:pPr marL="342900" indent="-342900" algn="just">
              <a:lnSpc>
                <a:spcPct val="150000"/>
              </a:lnSpc>
              <a:buFont typeface="Arial" pitchFamily="34" charset="0"/>
              <a:buChar char="•"/>
            </a:pPr>
            <a:r>
              <a:rPr lang="en-IN" sz="2000" dirty="0">
                <a:latin typeface="Calibri body"/>
              </a:rPr>
              <a:t>A surrogate key is a value generated right before the record is inserted into a table.</a:t>
            </a:r>
          </a:p>
          <a:p>
            <a:pPr marL="342900" indent="-342900" algn="just">
              <a:lnSpc>
                <a:spcPct val="150000"/>
              </a:lnSpc>
              <a:buFont typeface="Arial" pitchFamily="34" charset="0"/>
              <a:buChar char="•"/>
            </a:pPr>
            <a:r>
              <a:rPr lang="en-IN" sz="2000" dirty="0">
                <a:latin typeface="Calibri body"/>
              </a:rPr>
              <a:t>Surrogate keys in </a:t>
            </a:r>
            <a:r>
              <a:rPr lang="en-IN" sz="2000" dirty="0" err="1">
                <a:latin typeface="Calibri body"/>
              </a:rPr>
              <a:t>sql</a:t>
            </a:r>
            <a:r>
              <a:rPr lang="en-IN" sz="2000" dirty="0">
                <a:latin typeface="Calibri body"/>
              </a:rPr>
              <a:t> are allowed when </a:t>
            </a:r>
          </a:p>
          <a:p>
            <a:pPr marL="457200" indent="-457200" algn="just">
              <a:lnSpc>
                <a:spcPct val="150000"/>
              </a:lnSpc>
              <a:buFont typeface="+mj-lt"/>
              <a:buAutoNum type="arabicPeriod"/>
            </a:pPr>
            <a:r>
              <a:rPr lang="en-IN" sz="2000" dirty="0">
                <a:latin typeface="Calibri body"/>
              </a:rPr>
              <a:t>No property has the parameter of the primary key.</a:t>
            </a:r>
          </a:p>
          <a:p>
            <a:pPr marL="457200" indent="-457200" algn="just">
              <a:lnSpc>
                <a:spcPct val="150000"/>
              </a:lnSpc>
              <a:buFont typeface="+mj-lt"/>
              <a:buAutoNum type="arabicPeriod"/>
            </a:pPr>
            <a:r>
              <a:rPr lang="en-IN" sz="2000" dirty="0">
                <a:latin typeface="Calibri body"/>
              </a:rPr>
              <a:t>In the table when the primary key is too big or complicated.</a:t>
            </a:r>
          </a:p>
        </p:txBody>
      </p:sp>
    </p:spTree>
    <p:extLst>
      <p:ext uri="{BB962C8B-B14F-4D97-AF65-F5344CB8AC3E}">
        <p14:creationId xmlns:p14="http://schemas.microsoft.com/office/powerpoint/2010/main" val="1028397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55</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3124200"/>
            <a:ext cx="5931769" cy="3449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2400" y="381000"/>
            <a:ext cx="8839200" cy="1881990"/>
          </a:xfrm>
          <a:prstGeom prst="rect">
            <a:avLst/>
          </a:prstGeom>
        </p:spPr>
        <p:txBody>
          <a:bodyPr wrap="square">
            <a:spAutoFit/>
          </a:bodyPr>
          <a:lstStyle/>
          <a:p>
            <a:pPr algn="just">
              <a:lnSpc>
                <a:spcPct val="150000"/>
              </a:lnSpc>
            </a:pPr>
            <a:r>
              <a:rPr lang="en-IN" sz="2000" b="1" dirty="0">
                <a:latin typeface="Calibri body"/>
              </a:rPr>
              <a:t>For example,</a:t>
            </a:r>
            <a:r>
              <a:rPr lang="en-IN" sz="2000" dirty="0">
                <a:latin typeface="Calibri body"/>
              </a:rPr>
              <a:t> the primary key, which is composed of </a:t>
            </a:r>
            <a:r>
              <a:rPr lang="en-IN" sz="2000" dirty="0" err="1">
                <a:latin typeface="Calibri body"/>
              </a:rPr>
              <a:t>Emp_ID</a:t>
            </a:r>
            <a:r>
              <a:rPr lang="en-IN" sz="2000" dirty="0">
                <a:latin typeface="Calibri body"/>
              </a:rPr>
              <a:t>, </a:t>
            </a:r>
            <a:r>
              <a:rPr lang="en-IN" sz="2000" dirty="0" err="1">
                <a:latin typeface="Calibri body"/>
              </a:rPr>
              <a:t>Emp_role</a:t>
            </a:r>
            <a:r>
              <a:rPr lang="en-IN" sz="2000" dirty="0">
                <a:latin typeface="Calibri body"/>
              </a:rPr>
              <a:t>, and </a:t>
            </a:r>
            <a:r>
              <a:rPr lang="en-IN" sz="2000" dirty="0" err="1">
                <a:latin typeface="Calibri body"/>
              </a:rPr>
              <a:t>Proj_ID</a:t>
            </a:r>
            <a:r>
              <a:rPr lang="en-IN" sz="2000" dirty="0">
                <a:latin typeface="Calibri body"/>
              </a:rPr>
              <a:t>, is large in employee relations. So it would be better to add a new virtual attribute to identify each tuple in the relation uniquely.</a:t>
            </a:r>
          </a:p>
          <a:p>
            <a:pPr algn="just">
              <a:lnSpc>
                <a:spcPct val="150000"/>
              </a:lnSpc>
            </a:pPr>
            <a:endParaRPr lang="en-IN" sz="2000" dirty="0">
              <a:latin typeface="Calibri body"/>
            </a:endParaRPr>
          </a:p>
        </p:txBody>
      </p:sp>
    </p:spTree>
    <p:extLst>
      <p:ext uri="{BB962C8B-B14F-4D97-AF65-F5344CB8AC3E}">
        <p14:creationId xmlns:p14="http://schemas.microsoft.com/office/powerpoint/2010/main" val="1801347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56</a:t>
            </a:fld>
            <a:endParaRPr lang="en-US"/>
          </a:p>
        </p:txBody>
      </p:sp>
      <p:sp>
        <p:nvSpPr>
          <p:cNvPr id="5" name="Rectangle 4"/>
          <p:cNvSpPr/>
          <p:nvPr/>
        </p:nvSpPr>
        <p:spPr>
          <a:xfrm>
            <a:off x="13855" y="0"/>
            <a:ext cx="9144000" cy="5816977"/>
          </a:xfrm>
          <a:prstGeom prst="rect">
            <a:avLst/>
          </a:prstGeom>
        </p:spPr>
        <p:txBody>
          <a:bodyPr wrap="square">
            <a:spAutoFit/>
          </a:bodyPr>
          <a:lstStyle/>
          <a:p>
            <a:pPr algn="just">
              <a:lnSpc>
                <a:spcPct val="150000"/>
              </a:lnSpc>
            </a:pPr>
            <a:r>
              <a:rPr lang="en-IN" sz="2800" b="1" dirty="0">
                <a:latin typeface="Calibri body"/>
              </a:rPr>
              <a:t>Summary</a:t>
            </a:r>
          </a:p>
          <a:p>
            <a:pPr marL="285750" indent="-285750" algn="just">
              <a:lnSpc>
                <a:spcPct val="150000"/>
              </a:lnSpc>
              <a:buFont typeface="Arial" pitchFamily="34" charset="0"/>
              <a:buChar char="•"/>
            </a:pPr>
            <a:r>
              <a:rPr lang="en-IN" sz="2200" dirty="0">
                <a:latin typeface="Calibri body"/>
              </a:rPr>
              <a:t>What is key in DBMS: A key in DBMS is an attribute or set of attributes which helps you to identify a row(tuple) in a relation(table)</a:t>
            </a:r>
          </a:p>
          <a:p>
            <a:pPr marL="285750" indent="-285750" algn="just">
              <a:lnSpc>
                <a:spcPct val="150000"/>
              </a:lnSpc>
              <a:buFont typeface="Arial" pitchFamily="34" charset="0"/>
              <a:buChar char="•"/>
            </a:pPr>
            <a:r>
              <a:rPr lang="en-IN" sz="2200" dirty="0">
                <a:latin typeface="Calibri body"/>
              </a:rPr>
              <a:t>Keys in RDBMS allow you to establish a relationship between and identify the relation between tables</a:t>
            </a:r>
          </a:p>
          <a:p>
            <a:pPr marL="285750" indent="-285750" algn="just">
              <a:lnSpc>
                <a:spcPct val="150000"/>
              </a:lnSpc>
              <a:buFont typeface="Arial" pitchFamily="34" charset="0"/>
              <a:buChar char="•"/>
            </a:pPr>
            <a:r>
              <a:rPr lang="en-IN" sz="2200" dirty="0">
                <a:latin typeface="Calibri body"/>
              </a:rPr>
              <a:t>Eight types of key in DBMS are Super, Primary, Candidate, Alternate, Foreign, Compound, Composite, and Surrogate Key.</a:t>
            </a:r>
          </a:p>
          <a:p>
            <a:pPr marL="285750" indent="-285750" algn="just">
              <a:lnSpc>
                <a:spcPct val="150000"/>
              </a:lnSpc>
              <a:buFont typeface="Arial" pitchFamily="34" charset="0"/>
              <a:buChar char="•"/>
            </a:pPr>
            <a:r>
              <a:rPr lang="en-IN" sz="2200" dirty="0">
                <a:latin typeface="Calibri body"/>
              </a:rPr>
              <a:t>A super key is a group of single or multiple keys which identifies rows in a table.</a:t>
            </a:r>
          </a:p>
          <a:p>
            <a:pPr marL="285750" indent="-285750" algn="just">
              <a:lnSpc>
                <a:spcPct val="150000"/>
              </a:lnSpc>
              <a:buFont typeface="Arial" pitchFamily="34" charset="0"/>
              <a:buChar char="•"/>
            </a:pPr>
            <a:r>
              <a:rPr lang="en-IN" sz="2200" dirty="0">
                <a:latin typeface="Calibri body"/>
              </a:rPr>
              <a:t>A column or group of columns in a table which helps us to uniquely identifies every row in that table is called a primary key</a:t>
            </a:r>
          </a:p>
        </p:txBody>
      </p:sp>
    </p:spTree>
    <p:extLst>
      <p:ext uri="{BB962C8B-B14F-4D97-AF65-F5344CB8AC3E}">
        <p14:creationId xmlns:p14="http://schemas.microsoft.com/office/powerpoint/2010/main" val="733722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57</a:t>
            </a:fld>
            <a:endParaRPr lang="en-US"/>
          </a:p>
        </p:txBody>
      </p:sp>
      <p:sp>
        <p:nvSpPr>
          <p:cNvPr id="5" name="Rectangle 4"/>
          <p:cNvSpPr/>
          <p:nvPr/>
        </p:nvSpPr>
        <p:spPr>
          <a:xfrm>
            <a:off x="13855" y="0"/>
            <a:ext cx="9144000" cy="6070893"/>
          </a:xfrm>
          <a:prstGeom prst="rect">
            <a:avLst/>
          </a:prstGeom>
        </p:spPr>
        <p:txBody>
          <a:bodyPr wrap="square">
            <a:spAutoFit/>
          </a:bodyPr>
          <a:lstStyle/>
          <a:p>
            <a:pPr algn="just">
              <a:lnSpc>
                <a:spcPct val="150000"/>
              </a:lnSpc>
            </a:pPr>
            <a:r>
              <a:rPr lang="en-IN" sz="2800" b="1" dirty="0">
                <a:latin typeface="Calibri body"/>
              </a:rPr>
              <a:t>Summary</a:t>
            </a:r>
          </a:p>
          <a:p>
            <a:pPr marL="285750" indent="-285750" algn="just">
              <a:lnSpc>
                <a:spcPct val="150000"/>
              </a:lnSpc>
              <a:buFont typeface="Arial" pitchFamily="34" charset="0"/>
              <a:buChar char="•"/>
            </a:pPr>
            <a:r>
              <a:rPr lang="en-IN" sz="2100" dirty="0">
                <a:latin typeface="Calibri body"/>
              </a:rPr>
              <a:t>All the different keys in DBMS which are not primary key are called an alternate key</a:t>
            </a:r>
          </a:p>
          <a:p>
            <a:pPr marL="285750" indent="-285750" algn="just">
              <a:lnSpc>
                <a:spcPct val="150000"/>
              </a:lnSpc>
              <a:buFont typeface="Arial" pitchFamily="34" charset="0"/>
              <a:buChar char="•"/>
            </a:pPr>
            <a:r>
              <a:rPr lang="en-IN" sz="2100" dirty="0">
                <a:latin typeface="Calibri body"/>
              </a:rPr>
              <a:t>A super key with no repeated attribute is called candidate key</a:t>
            </a:r>
          </a:p>
          <a:p>
            <a:pPr marL="285750" indent="-285750" algn="just">
              <a:lnSpc>
                <a:spcPct val="150000"/>
              </a:lnSpc>
              <a:buFont typeface="Arial" pitchFamily="34" charset="0"/>
              <a:buChar char="•"/>
            </a:pPr>
            <a:r>
              <a:rPr lang="en-IN" sz="2100" dirty="0">
                <a:latin typeface="Calibri body"/>
              </a:rPr>
              <a:t>A compound key is a key which has many fields which allow you to uniquely recognize a specific record</a:t>
            </a:r>
          </a:p>
          <a:p>
            <a:pPr marL="285750" indent="-285750" algn="just">
              <a:lnSpc>
                <a:spcPct val="150000"/>
              </a:lnSpc>
              <a:buFont typeface="Arial" pitchFamily="34" charset="0"/>
              <a:buChar char="•"/>
            </a:pPr>
            <a:r>
              <a:rPr lang="en-IN" sz="2100" dirty="0">
                <a:latin typeface="Calibri body"/>
              </a:rPr>
              <a:t>A key which has multiple attributes to uniquely identify rows in a table is called a composite key</a:t>
            </a:r>
          </a:p>
          <a:p>
            <a:pPr marL="285750" indent="-285750" algn="just">
              <a:lnSpc>
                <a:spcPct val="150000"/>
              </a:lnSpc>
              <a:buFont typeface="Arial" pitchFamily="34" charset="0"/>
              <a:buChar char="•"/>
            </a:pPr>
            <a:r>
              <a:rPr lang="en-IN" sz="2100" dirty="0">
                <a:latin typeface="Calibri body"/>
              </a:rPr>
              <a:t>An artificial key which aims to uniquely identify each record is called a surrogate key</a:t>
            </a:r>
          </a:p>
          <a:p>
            <a:pPr marL="285750" indent="-285750" algn="just">
              <a:lnSpc>
                <a:spcPct val="150000"/>
              </a:lnSpc>
              <a:buFont typeface="Arial" pitchFamily="34" charset="0"/>
              <a:buChar char="•"/>
            </a:pPr>
            <a:r>
              <a:rPr lang="en-IN" sz="2100" dirty="0">
                <a:latin typeface="Calibri body"/>
              </a:rPr>
              <a:t>Primary Key never accept null values while a foreign key may accept multiple null values.</a:t>
            </a:r>
          </a:p>
        </p:txBody>
      </p:sp>
    </p:spTree>
    <p:extLst>
      <p:ext uri="{BB962C8B-B14F-4D97-AF65-F5344CB8AC3E}">
        <p14:creationId xmlns:p14="http://schemas.microsoft.com/office/powerpoint/2010/main" val="1610332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58</a:t>
            </a:fld>
            <a:endParaRPr lang="en-US"/>
          </a:p>
        </p:txBody>
      </p:sp>
      <p:pic>
        <p:nvPicPr>
          <p:cNvPr id="2050" name="Picture 2" descr="DBMS Key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5715000" cy="29622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3952875"/>
            <a:ext cx="8534400" cy="923330"/>
          </a:xfrm>
          <a:prstGeom prst="rect">
            <a:avLst/>
          </a:prstGeom>
        </p:spPr>
        <p:txBody>
          <a:bodyPr wrap="square">
            <a:spAutoFit/>
          </a:bodyPr>
          <a:lstStyle/>
          <a:p>
            <a:r>
              <a:rPr lang="en-US" b="1" dirty="0">
                <a:solidFill>
                  <a:srgbClr val="333333"/>
                </a:solidFill>
                <a:latin typeface="inter-bold"/>
              </a:rPr>
              <a:t>For example,</a:t>
            </a:r>
            <a:r>
              <a:rPr lang="en-US" dirty="0">
                <a:solidFill>
                  <a:srgbClr val="333333"/>
                </a:solidFill>
                <a:latin typeface="inter-regular"/>
              </a:rPr>
              <a:t> ID is used as a key in the Student table because it is unique for each student. In the PERSON table, </a:t>
            </a:r>
            <a:r>
              <a:rPr lang="en-US" dirty="0" err="1">
                <a:solidFill>
                  <a:srgbClr val="333333"/>
                </a:solidFill>
                <a:latin typeface="inter-regular"/>
              </a:rPr>
              <a:t>passport_number</a:t>
            </a:r>
            <a:r>
              <a:rPr lang="en-US" dirty="0">
                <a:solidFill>
                  <a:srgbClr val="333333"/>
                </a:solidFill>
                <a:latin typeface="inter-regular"/>
              </a:rPr>
              <a:t>, </a:t>
            </a:r>
            <a:r>
              <a:rPr lang="en-US" dirty="0" err="1">
                <a:solidFill>
                  <a:srgbClr val="333333"/>
                </a:solidFill>
                <a:latin typeface="inter-regular"/>
              </a:rPr>
              <a:t>license_number</a:t>
            </a:r>
            <a:r>
              <a:rPr lang="en-US" dirty="0">
                <a:solidFill>
                  <a:srgbClr val="333333"/>
                </a:solidFill>
                <a:latin typeface="inter-regular"/>
              </a:rPr>
              <a:t>, SSN are keys since they are unique for each person.</a:t>
            </a:r>
            <a:endParaRPr lang="en-US" dirty="0"/>
          </a:p>
        </p:txBody>
      </p:sp>
    </p:spTree>
    <p:extLst>
      <p:ext uri="{BB962C8B-B14F-4D97-AF65-F5344CB8AC3E}">
        <p14:creationId xmlns:p14="http://schemas.microsoft.com/office/powerpoint/2010/main" val="389994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E7CD-28A7-16DD-03DE-FCBE7FFFEFBD}"/>
              </a:ext>
            </a:extLst>
          </p:cNvPr>
          <p:cNvSpPr>
            <a:spLocks noGrp="1"/>
          </p:cNvSpPr>
          <p:nvPr>
            <p:ph type="title"/>
          </p:nvPr>
        </p:nvSpPr>
        <p:spPr>
          <a:xfrm>
            <a:off x="457200" y="0"/>
            <a:ext cx="8229600" cy="1143000"/>
          </a:xfrm>
        </p:spPr>
        <p:txBody>
          <a:bodyPr/>
          <a:lstStyle/>
          <a:p>
            <a:r>
              <a:rPr lang="en-IN" b="1" i="0" dirty="0">
                <a:solidFill>
                  <a:schemeClr val="accent1"/>
                </a:solidFill>
                <a:effectLst/>
                <a:latin typeface="Roboto" panose="02000000000000000000" pitchFamily="2" charset="0"/>
              </a:rPr>
              <a:t>Super Key </a:t>
            </a:r>
            <a:endParaRPr lang="en-IN" dirty="0">
              <a:solidFill>
                <a:schemeClr val="accent1"/>
              </a:solidFill>
            </a:endParaRPr>
          </a:p>
        </p:txBody>
      </p:sp>
      <p:sp>
        <p:nvSpPr>
          <p:cNvPr id="3" name="Content Placeholder 2">
            <a:extLst>
              <a:ext uri="{FF2B5EF4-FFF2-40B4-BE49-F238E27FC236}">
                <a16:creationId xmlns:a16="http://schemas.microsoft.com/office/drawing/2014/main" id="{B0FB6B5C-C956-6CA5-ADDC-27A7FA89EC27}"/>
              </a:ext>
            </a:extLst>
          </p:cNvPr>
          <p:cNvSpPr>
            <a:spLocks noGrp="1"/>
          </p:cNvSpPr>
          <p:nvPr>
            <p:ph idx="1"/>
          </p:nvPr>
        </p:nvSpPr>
        <p:spPr/>
        <p:txBody>
          <a:bodyPr/>
          <a:lstStyle/>
          <a:p>
            <a:r>
              <a:rPr lang="en-US" b="0" i="0" dirty="0">
                <a:solidFill>
                  <a:srgbClr val="222426"/>
                </a:solidFill>
                <a:effectLst/>
                <a:latin typeface="+mj-lt"/>
              </a:rPr>
              <a:t>A super key is a set of one or more attributes (columns), which can uniquely identify a row in a table.</a:t>
            </a:r>
          </a:p>
          <a:p>
            <a:r>
              <a:rPr lang="en-IN" b="0" i="0" dirty="0">
                <a:solidFill>
                  <a:srgbClr val="273239"/>
                </a:solidFill>
                <a:effectLst/>
                <a:latin typeface="+mj-lt"/>
              </a:rPr>
              <a:t> It supports NULL values</a:t>
            </a:r>
            <a:endParaRPr lang="en-US" dirty="0">
              <a:solidFill>
                <a:srgbClr val="222426"/>
              </a:solidFill>
              <a:latin typeface="+mj-lt"/>
            </a:endParaRPr>
          </a:p>
          <a:p>
            <a:pPr algn="l" fontAlgn="base">
              <a:buFont typeface="Arial" panose="020B0604020202020204" pitchFamily="34" charset="0"/>
              <a:buChar char="•"/>
            </a:pPr>
            <a:r>
              <a:rPr lang="en-US" b="0" i="0" dirty="0">
                <a:solidFill>
                  <a:srgbClr val="273239"/>
                </a:solidFill>
                <a:effectLst/>
                <a:latin typeface="+mj-lt"/>
              </a:rPr>
              <a:t>Adding zero or more attributes to the candidate key generates the super key.</a:t>
            </a:r>
          </a:p>
          <a:p>
            <a:pPr algn="l" fontAlgn="base">
              <a:buFont typeface="Arial" panose="020B0604020202020204" pitchFamily="34" charset="0"/>
              <a:buChar char="•"/>
            </a:pPr>
            <a:r>
              <a:rPr lang="en-US" b="0" i="0" dirty="0">
                <a:solidFill>
                  <a:srgbClr val="273239"/>
                </a:solidFill>
                <a:effectLst/>
                <a:latin typeface="+mj-lt"/>
              </a:rPr>
              <a:t>A candidate key is a super key but vice versa is not true.</a:t>
            </a:r>
          </a:p>
          <a:p>
            <a:endParaRPr lang="en-IN" dirty="0"/>
          </a:p>
        </p:txBody>
      </p:sp>
      <p:sp>
        <p:nvSpPr>
          <p:cNvPr id="4" name="Slide Number Placeholder 3">
            <a:extLst>
              <a:ext uri="{FF2B5EF4-FFF2-40B4-BE49-F238E27FC236}">
                <a16:creationId xmlns:a16="http://schemas.microsoft.com/office/drawing/2014/main" id="{5273BC7E-B485-33BD-5655-7B7B7437B2B9}"/>
              </a:ext>
            </a:extLst>
          </p:cNvPr>
          <p:cNvSpPr>
            <a:spLocks noGrp="1"/>
          </p:cNvSpPr>
          <p:nvPr>
            <p:ph type="sldNum" sz="quarter" idx="12"/>
          </p:nvPr>
        </p:nvSpPr>
        <p:spPr/>
        <p:txBody>
          <a:bodyPr/>
          <a:lstStyle/>
          <a:p>
            <a:fld id="{9AB37E36-A941-4F8E-9CC6-4E72DA751398}" type="slidenum">
              <a:rPr lang="en-US" smtClean="0"/>
              <a:pPr/>
              <a:t>59</a:t>
            </a:fld>
            <a:endParaRPr lang="en-US"/>
          </a:p>
        </p:txBody>
      </p:sp>
    </p:spTree>
    <p:extLst>
      <p:ext uri="{BB962C8B-B14F-4D97-AF65-F5344CB8AC3E}">
        <p14:creationId xmlns:p14="http://schemas.microsoft.com/office/powerpoint/2010/main" val="310455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9596-1C40-FE47-A8AB-FD5FE72CD752}"/>
              </a:ext>
            </a:extLst>
          </p:cNvPr>
          <p:cNvSpPr>
            <a:spLocks noGrp="1"/>
          </p:cNvSpPr>
          <p:nvPr>
            <p:ph type="title"/>
          </p:nvPr>
        </p:nvSpPr>
        <p:spPr/>
        <p:txBody>
          <a:bodyPr>
            <a:normAutofit fontScale="90000"/>
          </a:bodyPr>
          <a:lstStyle/>
          <a:p>
            <a:r>
              <a:rPr lang="en-IN" b="0" i="0" u="sng" dirty="0">
                <a:solidFill>
                  <a:srgbClr val="343434"/>
                </a:solidFill>
                <a:effectLst/>
                <a:latin typeface="gibson"/>
              </a:rPr>
              <a:t>Representation </a:t>
            </a:r>
            <a:br>
              <a:rPr lang="en-IN" b="0" i="0" dirty="0">
                <a:solidFill>
                  <a:srgbClr val="343434"/>
                </a:solidFill>
                <a:effectLst/>
                <a:latin typeface="gibson"/>
              </a:rPr>
            </a:br>
            <a:endParaRPr lang="en-IN" dirty="0"/>
          </a:p>
        </p:txBody>
      </p:sp>
      <p:sp>
        <p:nvSpPr>
          <p:cNvPr id="3" name="Content Placeholder 2">
            <a:extLst>
              <a:ext uri="{FF2B5EF4-FFF2-40B4-BE49-F238E27FC236}">
                <a16:creationId xmlns:a16="http://schemas.microsoft.com/office/drawing/2014/main" id="{C26D273F-BC1A-22A8-D50A-9DF9C252B916}"/>
              </a:ext>
            </a:extLst>
          </p:cNvPr>
          <p:cNvSpPr>
            <a:spLocks noGrp="1"/>
          </p:cNvSpPr>
          <p:nvPr>
            <p:ph idx="1"/>
          </p:nvPr>
        </p:nvSpPr>
        <p:spPr/>
        <p:txBody>
          <a:bodyPr/>
          <a:lstStyle/>
          <a:p>
            <a:pPr algn="just">
              <a:buFont typeface="Arial" panose="020B0604020202020204" pitchFamily="34" charset="0"/>
              <a:buChar char="•"/>
            </a:pPr>
            <a:r>
              <a:rPr lang="en-US" b="0" i="0" dirty="0">
                <a:solidFill>
                  <a:srgbClr val="343434"/>
                </a:solidFill>
                <a:effectLst/>
                <a:latin typeface="+mj-lt"/>
              </a:rPr>
              <a:t>A </a:t>
            </a:r>
            <a:r>
              <a:rPr lang="en-US" b="1" i="0" dirty="0">
                <a:solidFill>
                  <a:srgbClr val="343434"/>
                </a:solidFill>
                <a:effectLst/>
                <a:latin typeface="+mj-lt"/>
              </a:rPr>
              <a:t>double rectangle</a:t>
            </a:r>
            <a:r>
              <a:rPr lang="en-US" b="0" i="0" dirty="0">
                <a:solidFill>
                  <a:srgbClr val="343434"/>
                </a:solidFill>
                <a:effectLst/>
                <a:latin typeface="+mj-lt"/>
              </a:rPr>
              <a:t> is used for representing a </a:t>
            </a:r>
            <a:r>
              <a:rPr lang="en-US" b="1" i="0" dirty="0">
                <a:solidFill>
                  <a:srgbClr val="343434"/>
                </a:solidFill>
                <a:effectLst/>
                <a:latin typeface="+mj-lt"/>
              </a:rPr>
              <a:t>weak entity set</a:t>
            </a:r>
            <a:endParaRPr lang="en-US" b="0" i="0" dirty="0">
              <a:solidFill>
                <a:srgbClr val="343434"/>
              </a:solidFill>
              <a:effectLst/>
              <a:latin typeface="+mj-lt"/>
            </a:endParaRPr>
          </a:p>
          <a:p>
            <a:pPr algn="just">
              <a:buFont typeface="Arial" panose="020B0604020202020204" pitchFamily="34" charset="0"/>
              <a:buChar char="•"/>
            </a:pPr>
            <a:r>
              <a:rPr lang="en-US" b="0" i="0" dirty="0">
                <a:solidFill>
                  <a:srgbClr val="343434"/>
                </a:solidFill>
                <a:effectLst/>
                <a:latin typeface="+mj-lt"/>
              </a:rPr>
              <a:t>The</a:t>
            </a:r>
            <a:r>
              <a:rPr lang="en-US" b="1" i="0" dirty="0">
                <a:solidFill>
                  <a:srgbClr val="343434"/>
                </a:solidFill>
                <a:effectLst/>
                <a:latin typeface="+mj-lt"/>
              </a:rPr>
              <a:t> double diamond</a:t>
            </a:r>
            <a:r>
              <a:rPr lang="en-US" b="0" i="0" dirty="0">
                <a:solidFill>
                  <a:srgbClr val="343434"/>
                </a:solidFill>
                <a:effectLst/>
                <a:latin typeface="+mj-lt"/>
              </a:rPr>
              <a:t> symbol is used for representing the </a:t>
            </a:r>
            <a:r>
              <a:rPr lang="en-US" b="1" i="0" dirty="0">
                <a:solidFill>
                  <a:srgbClr val="343434"/>
                </a:solidFill>
                <a:effectLst/>
                <a:latin typeface="+mj-lt"/>
              </a:rPr>
              <a:t>relationship between a strong entity and a weak entity</a:t>
            </a:r>
            <a:r>
              <a:rPr lang="en-US" b="0" i="0" dirty="0">
                <a:solidFill>
                  <a:srgbClr val="343434"/>
                </a:solidFill>
                <a:effectLst/>
                <a:latin typeface="+mj-lt"/>
              </a:rPr>
              <a:t> which is known as identifying relationship </a:t>
            </a:r>
          </a:p>
          <a:p>
            <a:pPr marL="0" indent="0">
              <a:buNone/>
            </a:pPr>
            <a:endParaRPr lang="en-IN" dirty="0">
              <a:latin typeface="+mj-lt"/>
            </a:endParaRPr>
          </a:p>
        </p:txBody>
      </p:sp>
      <p:sp>
        <p:nvSpPr>
          <p:cNvPr id="4" name="Slide Number Placeholder 3">
            <a:extLst>
              <a:ext uri="{FF2B5EF4-FFF2-40B4-BE49-F238E27FC236}">
                <a16:creationId xmlns:a16="http://schemas.microsoft.com/office/drawing/2014/main" id="{2F64E95F-3C34-F5B1-F57F-8594A4984046}"/>
              </a:ext>
            </a:extLst>
          </p:cNvPr>
          <p:cNvSpPr>
            <a:spLocks noGrp="1"/>
          </p:cNvSpPr>
          <p:nvPr>
            <p:ph type="sldNum" sz="quarter" idx="12"/>
          </p:nvPr>
        </p:nvSpPr>
        <p:spPr/>
        <p:txBody>
          <a:bodyPr/>
          <a:lstStyle/>
          <a:p>
            <a:fld id="{9AB37E36-A941-4F8E-9CC6-4E72DA751398}" type="slidenum">
              <a:rPr lang="en-US" smtClean="0"/>
              <a:pPr/>
              <a:t>6</a:t>
            </a:fld>
            <a:endParaRPr lang="en-US"/>
          </a:p>
        </p:txBody>
      </p:sp>
    </p:spTree>
    <p:extLst>
      <p:ext uri="{BB962C8B-B14F-4D97-AF65-F5344CB8AC3E}">
        <p14:creationId xmlns:p14="http://schemas.microsoft.com/office/powerpoint/2010/main" val="899570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134A-398A-72C3-FD06-E37D3534C02A}"/>
              </a:ext>
            </a:extLst>
          </p:cNvPr>
          <p:cNvSpPr>
            <a:spLocks noGrp="1"/>
          </p:cNvSpPr>
          <p:nvPr>
            <p:ph type="title"/>
          </p:nvPr>
        </p:nvSpPr>
        <p:spPr>
          <a:xfrm>
            <a:off x="533400" y="136525"/>
            <a:ext cx="8077200" cy="1143000"/>
          </a:xfrm>
        </p:spPr>
        <p:txBody>
          <a:bodyPr/>
          <a:lstStyle/>
          <a:p>
            <a:r>
              <a:rPr lang="en-IN" b="1" i="0" dirty="0">
                <a:solidFill>
                  <a:schemeClr val="accent1"/>
                </a:solidFill>
                <a:effectLst/>
              </a:rPr>
              <a:t>Candidate keys</a:t>
            </a:r>
            <a:endParaRPr lang="en-IN" b="1" dirty="0">
              <a:solidFill>
                <a:schemeClr val="accent1"/>
              </a:solidFill>
            </a:endParaRPr>
          </a:p>
        </p:txBody>
      </p:sp>
      <p:sp>
        <p:nvSpPr>
          <p:cNvPr id="3" name="Content Placeholder 2">
            <a:extLst>
              <a:ext uri="{FF2B5EF4-FFF2-40B4-BE49-F238E27FC236}">
                <a16:creationId xmlns:a16="http://schemas.microsoft.com/office/drawing/2014/main" id="{CDE40293-2A82-B323-659E-ACFEC3CB4369}"/>
              </a:ext>
            </a:extLst>
          </p:cNvPr>
          <p:cNvSpPr>
            <a:spLocks noGrp="1"/>
          </p:cNvSpPr>
          <p:nvPr>
            <p:ph idx="1"/>
          </p:nvPr>
        </p:nvSpPr>
        <p:spPr>
          <a:xfrm>
            <a:off x="533400" y="2045752"/>
            <a:ext cx="8229600" cy="4389120"/>
          </a:xfrm>
        </p:spPr>
        <p:txBody>
          <a:bodyPr/>
          <a:lstStyle/>
          <a:p>
            <a:r>
              <a:rPr lang="en-US" b="0" i="0" dirty="0">
                <a:solidFill>
                  <a:srgbClr val="222426"/>
                </a:solidFill>
                <a:effectLst/>
                <a:latin typeface="Roboto" panose="02000000000000000000" pitchFamily="2" charset="0"/>
              </a:rPr>
              <a:t>Candidate keys are selected from the set of super keys, the only thing we take care while selecting candidate key is: It should not have any redundant attribute. That’s the reason they are also termed as </a:t>
            </a:r>
            <a:r>
              <a:rPr lang="en-US" b="1" i="0" dirty="0">
                <a:solidFill>
                  <a:srgbClr val="222426"/>
                </a:solidFill>
                <a:effectLst/>
                <a:latin typeface="Roboto" panose="02000000000000000000" pitchFamily="2" charset="0"/>
              </a:rPr>
              <a:t>minimal super key.</a:t>
            </a:r>
          </a:p>
          <a:p>
            <a:r>
              <a:rPr lang="en-US" b="1" dirty="0">
                <a:solidFill>
                  <a:srgbClr val="222426"/>
                </a:solidFill>
                <a:latin typeface="Roboto" panose="02000000000000000000" pitchFamily="2" charset="0"/>
              </a:rPr>
              <a:t>Candidate key is a minimal super key.</a:t>
            </a:r>
            <a:endParaRPr lang="en-US" b="1" i="0" dirty="0">
              <a:solidFill>
                <a:srgbClr val="222426"/>
              </a:solidFill>
              <a:effectLst/>
              <a:latin typeface="Roboto" panose="02000000000000000000" pitchFamily="2" charset="0"/>
            </a:endParaRPr>
          </a:p>
          <a:p>
            <a:pPr marL="0" indent="0">
              <a:buNone/>
            </a:pPr>
            <a:endParaRPr lang="en-IN" b="1" dirty="0"/>
          </a:p>
        </p:txBody>
      </p:sp>
      <p:sp>
        <p:nvSpPr>
          <p:cNvPr id="4" name="Slide Number Placeholder 3">
            <a:extLst>
              <a:ext uri="{FF2B5EF4-FFF2-40B4-BE49-F238E27FC236}">
                <a16:creationId xmlns:a16="http://schemas.microsoft.com/office/drawing/2014/main" id="{8F7A8A4D-8F62-DE0E-8D08-99C5DC319A64}"/>
              </a:ext>
            </a:extLst>
          </p:cNvPr>
          <p:cNvSpPr>
            <a:spLocks noGrp="1"/>
          </p:cNvSpPr>
          <p:nvPr>
            <p:ph type="sldNum" sz="quarter" idx="12"/>
          </p:nvPr>
        </p:nvSpPr>
        <p:spPr/>
        <p:txBody>
          <a:bodyPr/>
          <a:lstStyle/>
          <a:p>
            <a:fld id="{9AB37E36-A941-4F8E-9CC6-4E72DA751398}" type="slidenum">
              <a:rPr lang="en-US" smtClean="0"/>
              <a:pPr/>
              <a:t>60</a:t>
            </a:fld>
            <a:endParaRPr lang="en-US"/>
          </a:p>
        </p:txBody>
      </p:sp>
    </p:spTree>
    <p:extLst>
      <p:ext uri="{BB962C8B-B14F-4D97-AF65-F5344CB8AC3E}">
        <p14:creationId xmlns:p14="http://schemas.microsoft.com/office/powerpoint/2010/main" val="2138746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4F03-2290-34A1-7E6B-724B93A0DB60}"/>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851BFB52-9FF3-94F1-B664-23D5F316D83A}"/>
              </a:ext>
            </a:extLst>
          </p:cNvPr>
          <p:cNvPicPr>
            <a:picLocks noGrp="1" noChangeAspect="1"/>
          </p:cNvPicPr>
          <p:nvPr>
            <p:ph idx="1"/>
          </p:nvPr>
        </p:nvPicPr>
        <p:blipFill>
          <a:blip r:embed="rId2"/>
          <a:stretch>
            <a:fillRect/>
          </a:stretch>
        </p:blipFill>
        <p:spPr>
          <a:xfrm>
            <a:off x="2209800" y="1073420"/>
            <a:ext cx="3771900" cy="1952625"/>
          </a:xfrm>
        </p:spPr>
      </p:pic>
      <p:sp>
        <p:nvSpPr>
          <p:cNvPr id="4" name="Slide Number Placeholder 3">
            <a:extLst>
              <a:ext uri="{FF2B5EF4-FFF2-40B4-BE49-F238E27FC236}">
                <a16:creationId xmlns:a16="http://schemas.microsoft.com/office/drawing/2014/main" id="{4A3996FC-DF4A-375E-651F-05600231BEB0}"/>
              </a:ext>
            </a:extLst>
          </p:cNvPr>
          <p:cNvSpPr>
            <a:spLocks noGrp="1"/>
          </p:cNvSpPr>
          <p:nvPr>
            <p:ph type="sldNum" sz="quarter" idx="12"/>
          </p:nvPr>
        </p:nvSpPr>
        <p:spPr/>
        <p:txBody>
          <a:bodyPr/>
          <a:lstStyle/>
          <a:p>
            <a:fld id="{9AB37E36-A941-4F8E-9CC6-4E72DA751398}" type="slidenum">
              <a:rPr lang="en-US" smtClean="0"/>
              <a:pPr/>
              <a:t>61</a:t>
            </a:fld>
            <a:endParaRPr lang="en-US"/>
          </a:p>
        </p:txBody>
      </p:sp>
      <p:sp>
        <p:nvSpPr>
          <p:cNvPr id="9" name="TextBox 8">
            <a:extLst>
              <a:ext uri="{FF2B5EF4-FFF2-40B4-BE49-F238E27FC236}">
                <a16:creationId xmlns:a16="http://schemas.microsoft.com/office/drawing/2014/main" id="{82FA4A21-F3C9-76F7-981F-776C865ACAEE}"/>
              </a:ext>
            </a:extLst>
          </p:cNvPr>
          <p:cNvSpPr txBox="1"/>
          <p:nvPr/>
        </p:nvSpPr>
        <p:spPr>
          <a:xfrm>
            <a:off x="685800" y="704088"/>
            <a:ext cx="4581524" cy="369332"/>
          </a:xfrm>
          <a:prstGeom prst="rect">
            <a:avLst/>
          </a:prstGeom>
          <a:noFill/>
        </p:spPr>
        <p:txBody>
          <a:bodyPr wrap="square">
            <a:spAutoFit/>
          </a:bodyPr>
          <a:lstStyle/>
          <a:p>
            <a:r>
              <a:rPr lang="en-IN" b="1" i="0" dirty="0">
                <a:solidFill>
                  <a:srgbClr val="222426"/>
                </a:solidFill>
                <a:effectLst/>
                <a:latin typeface="Roboto" panose="02000000000000000000" pitchFamily="2" charset="0"/>
              </a:rPr>
              <a:t>Table: Employee</a:t>
            </a:r>
            <a:endParaRPr lang="en-IN" dirty="0"/>
          </a:p>
        </p:txBody>
      </p:sp>
      <p:sp>
        <p:nvSpPr>
          <p:cNvPr id="11" name="TextBox 10">
            <a:extLst>
              <a:ext uri="{FF2B5EF4-FFF2-40B4-BE49-F238E27FC236}">
                <a16:creationId xmlns:a16="http://schemas.microsoft.com/office/drawing/2014/main" id="{6E076A23-0548-DC25-8617-58F823C87C17}"/>
              </a:ext>
            </a:extLst>
          </p:cNvPr>
          <p:cNvSpPr txBox="1"/>
          <p:nvPr/>
        </p:nvSpPr>
        <p:spPr>
          <a:xfrm>
            <a:off x="609600" y="3476256"/>
            <a:ext cx="8382000" cy="2308324"/>
          </a:xfrm>
          <a:prstGeom prst="rect">
            <a:avLst/>
          </a:prstGeom>
          <a:noFill/>
        </p:spPr>
        <p:txBody>
          <a:bodyPr wrap="square">
            <a:spAutoFit/>
          </a:bodyPr>
          <a:lstStyle/>
          <a:p>
            <a:pPr algn="l"/>
            <a:r>
              <a:rPr lang="en-IN" b="1" i="0" dirty="0">
                <a:solidFill>
                  <a:srgbClr val="222426"/>
                </a:solidFill>
                <a:effectLst/>
                <a:latin typeface="Roboto" panose="02000000000000000000" pitchFamily="2" charset="0"/>
              </a:rPr>
              <a:t>Super keys</a:t>
            </a:r>
            <a:r>
              <a:rPr lang="en-IN" b="0" i="0" dirty="0">
                <a:solidFill>
                  <a:srgbClr val="222426"/>
                </a:solidFill>
                <a:effectLst/>
                <a:latin typeface="Roboto" panose="02000000000000000000" pitchFamily="2" charset="0"/>
              </a:rPr>
              <a:t>: The above table has following super keys. All of the following sets of super key are able to uniquely identify a row of the employee table.</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Emp_SSN</a:t>
            </a:r>
            <a:r>
              <a:rPr lang="en-IN" b="0" i="0" dirty="0">
                <a:solidFill>
                  <a:srgbClr val="222426"/>
                </a:solidFill>
                <a:effectLst/>
                <a:latin typeface="Roboto" panose="02000000000000000000" pitchFamily="2" charset="0"/>
              </a:rPr>
              <a:t>}</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Emp_Number</a:t>
            </a:r>
            <a:r>
              <a:rPr lang="en-IN" b="0" i="0" dirty="0">
                <a:solidFill>
                  <a:srgbClr val="222426"/>
                </a:solidFill>
                <a:effectLst/>
                <a:latin typeface="Roboto" panose="02000000000000000000" pitchFamily="2" charset="0"/>
              </a:rPr>
              <a:t>}</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Emp_SSN</a:t>
            </a:r>
            <a:r>
              <a:rPr lang="en-IN" b="0" i="0" dirty="0">
                <a:solidFill>
                  <a:srgbClr val="222426"/>
                </a:solidFill>
                <a:effectLst/>
                <a:latin typeface="Roboto" panose="02000000000000000000" pitchFamily="2" charset="0"/>
              </a:rPr>
              <a:t>, </a:t>
            </a:r>
            <a:r>
              <a:rPr lang="en-IN" b="0" i="0" dirty="0" err="1">
                <a:solidFill>
                  <a:srgbClr val="222426"/>
                </a:solidFill>
                <a:effectLst/>
                <a:latin typeface="Roboto" panose="02000000000000000000" pitchFamily="2" charset="0"/>
              </a:rPr>
              <a:t>Emp_Number</a:t>
            </a:r>
            <a:r>
              <a:rPr lang="en-IN" b="0" i="0" dirty="0">
                <a:solidFill>
                  <a:srgbClr val="222426"/>
                </a:solidFill>
                <a:effectLst/>
                <a:latin typeface="Roboto" panose="02000000000000000000" pitchFamily="2" charset="0"/>
              </a:rPr>
              <a:t>}</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Emp_SSN</a:t>
            </a:r>
            <a:r>
              <a:rPr lang="en-IN" b="0" i="0" dirty="0">
                <a:solidFill>
                  <a:srgbClr val="222426"/>
                </a:solidFill>
                <a:effectLst/>
                <a:latin typeface="Roboto" panose="02000000000000000000" pitchFamily="2" charset="0"/>
              </a:rPr>
              <a:t>, </a:t>
            </a:r>
            <a:r>
              <a:rPr lang="en-IN" b="0" i="0" dirty="0" err="1">
                <a:solidFill>
                  <a:srgbClr val="222426"/>
                </a:solidFill>
                <a:effectLst/>
                <a:latin typeface="Roboto" panose="02000000000000000000" pitchFamily="2" charset="0"/>
              </a:rPr>
              <a:t>Emp_Name</a:t>
            </a:r>
            <a:r>
              <a:rPr lang="en-IN" b="0" i="0" dirty="0">
                <a:solidFill>
                  <a:srgbClr val="222426"/>
                </a:solidFill>
                <a:effectLst/>
                <a:latin typeface="Roboto" panose="02000000000000000000" pitchFamily="2" charset="0"/>
              </a:rPr>
              <a:t>}</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Emp_SSN</a:t>
            </a:r>
            <a:r>
              <a:rPr lang="en-IN" b="0" i="0" dirty="0">
                <a:solidFill>
                  <a:srgbClr val="222426"/>
                </a:solidFill>
                <a:effectLst/>
                <a:latin typeface="Roboto" panose="02000000000000000000" pitchFamily="2" charset="0"/>
              </a:rPr>
              <a:t>, </a:t>
            </a:r>
            <a:r>
              <a:rPr lang="en-IN" b="0" i="0" dirty="0" err="1">
                <a:solidFill>
                  <a:srgbClr val="222426"/>
                </a:solidFill>
                <a:effectLst/>
                <a:latin typeface="Roboto" panose="02000000000000000000" pitchFamily="2" charset="0"/>
              </a:rPr>
              <a:t>Emp_Number</a:t>
            </a:r>
            <a:r>
              <a:rPr lang="en-IN" b="0" i="0" dirty="0">
                <a:solidFill>
                  <a:srgbClr val="222426"/>
                </a:solidFill>
                <a:effectLst/>
                <a:latin typeface="Roboto" panose="02000000000000000000" pitchFamily="2" charset="0"/>
              </a:rPr>
              <a:t>, </a:t>
            </a:r>
            <a:r>
              <a:rPr lang="en-IN" b="0" i="0" dirty="0" err="1">
                <a:solidFill>
                  <a:srgbClr val="222426"/>
                </a:solidFill>
                <a:effectLst/>
                <a:latin typeface="Roboto" panose="02000000000000000000" pitchFamily="2" charset="0"/>
              </a:rPr>
              <a:t>Emp_Name</a:t>
            </a:r>
            <a:r>
              <a:rPr lang="en-IN" b="0" i="0" dirty="0">
                <a:solidFill>
                  <a:srgbClr val="222426"/>
                </a:solidFill>
                <a:effectLst/>
                <a:latin typeface="Roboto" panose="02000000000000000000" pitchFamily="2" charset="0"/>
              </a:rPr>
              <a:t>}</a:t>
            </a:r>
          </a:p>
          <a:p>
            <a:pPr algn="l">
              <a:buFont typeface="Arial" panose="020B0604020202020204" pitchFamily="34" charset="0"/>
              <a:buChar char="•"/>
            </a:pPr>
            <a:r>
              <a:rPr lang="en-IN" b="0" i="0" dirty="0">
                <a:solidFill>
                  <a:srgbClr val="222426"/>
                </a:solidFill>
                <a:effectLst/>
                <a:latin typeface="Roboto" panose="02000000000000000000" pitchFamily="2" charset="0"/>
              </a:rPr>
              <a:t>{</a:t>
            </a:r>
            <a:r>
              <a:rPr lang="en-IN" b="0" i="0" dirty="0" err="1">
                <a:solidFill>
                  <a:srgbClr val="222426"/>
                </a:solidFill>
                <a:effectLst/>
                <a:latin typeface="Roboto" panose="02000000000000000000" pitchFamily="2" charset="0"/>
              </a:rPr>
              <a:t>Emp_Number</a:t>
            </a:r>
            <a:r>
              <a:rPr lang="en-IN" b="0" i="0" dirty="0">
                <a:solidFill>
                  <a:srgbClr val="222426"/>
                </a:solidFill>
                <a:effectLst/>
                <a:latin typeface="Roboto" panose="02000000000000000000" pitchFamily="2" charset="0"/>
              </a:rPr>
              <a:t>, </a:t>
            </a:r>
            <a:r>
              <a:rPr lang="en-IN" b="0" i="0" dirty="0" err="1">
                <a:solidFill>
                  <a:srgbClr val="222426"/>
                </a:solidFill>
                <a:effectLst/>
                <a:latin typeface="Roboto" panose="02000000000000000000" pitchFamily="2" charset="0"/>
              </a:rPr>
              <a:t>Emp_Name</a:t>
            </a:r>
            <a:r>
              <a:rPr lang="en-IN" b="0" i="0" dirty="0">
                <a:solidFill>
                  <a:srgbClr val="222426"/>
                </a:solidFill>
                <a:effectLst/>
                <a:latin typeface="Roboto" panose="02000000000000000000" pitchFamily="2" charset="0"/>
              </a:rPr>
              <a:t>}</a:t>
            </a:r>
          </a:p>
        </p:txBody>
      </p:sp>
    </p:spTree>
    <p:extLst>
      <p:ext uri="{BB962C8B-B14F-4D97-AF65-F5344CB8AC3E}">
        <p14:creationId xmlns:p14="http://schemas.microsoft.com/office/powerpoint/2010/main" val="1195268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8FDF8-61B2-004E-A867-360FBDAFDA33}"/>
              </a:ext>
            </a:extLst>
          </p:cNvPr>
          <p:cNvSpPr>
            <a:spLocks noGrp="1"/>
          </p:cNvSpPr>
          <p:nvPr>
            <p:ph idx="1"/>
          </p:nvPr>
        </p:nvSpPr>
        <p:spPr>
          <a:xfrm>
            <a:off x="457200" y="1219200"/>
            <a:ext cx="8229600" cy="5105400"/>
          </a:xfrm>
        </p:spPr>
        <p:txBody>
          <a:bodyPr/>
          <a:lstStyle/>
          <a:p>
            <a:pPr algn="l"/>
            <a:r>
              <a:rPr lang="en-US" b="1" i="0" dirty="0">
                <a:solidFill>
                  <a:srgbClr val="222426"/>
                </a:solidFill>
                <a:effectLst/>
                <a:latin typeface="Roboto" panose="02000000000000000000" pitchFamily="2" charset="0"/>
              </a:rPr>
              <a:t>Candidate Keys</a:t>
            </a:r>
            <a:r>
              <a:rPr lang="en-US" b="0" i="0" dirty="0">
                <a:solidFill>
                  <a:srgbClr val="222426"/>
                </a:solidFill>
                <a:effectLst/>
                <a:latin typeface="Roboto" panose="02000000000000000000" pitchFamily="2" charset="0"/>
              </a:rPr>
              <a:t>: Candidate key is a minimal super key with no redundant attributes. The following two set of super keys are chosen from the above sets as there are no redundant attributes in these sets.</a:t>
            </a:r>
          </a:p>
          <a:p>
            <a:pPr algn="l">
              <a:buFont typeface="Arial" panose="020B0604020202020204" pitchFamily="34" charset="0"/>
              <a:buChar char="•"/>
            </a:pPr>
            <a:r>
              <a:rPr lang="en-US" b="0" i="0" dirty="0">
                <a:solidFill>
                  <a:srgbClr val="222426"/>
                </a:solidFill>
                <a:effectLst/>
                <a:latin typeface="Roboto" panose="02000000000000000000" pitchFamily="2" charset="0"/>
              </a:rPr>
              <a:t>{</a:t>
            </a:r>
            <a:r>
              <a:rPr lang="en-US" b="0" i="0" dirty="0" err="1">
                <a:solidFill>
                  <a:srgbClr val="222426"/>
                </a:solidFill>
                <a:effectLst/>
                <a:latin typeface="Roboto" panose="02000000000000000000" pitchFamily="2" charset="0"/>
              </a:rPr>
              <a:t>Emp_SSN</a:t>
            </a:r>
            <a:r>
              <a:rPr lang="en-US" b="0" i="0" dirty="0">
                <a:solidFill>
                  <a:srgbClr val="222426"/>
                </a:solidFill>
                <a:effectLst/>
                <a:latin typeface="Roboto" panose="02000000000000000000" pitchFamily="2" charset="0"/>
              </a:rPr>
              <a:t>}</a:t>
            </a:r>
          </a:p>
          <a:p>
            <a:pPr algn="l">
              <a:buFont typeface="Arial" panose="020B0604020202020204" pitchFamily="34" charset="0"/>
              <a:buChar char="•"/>
            </a:pPr>
            <a:r>
              <a:rPr lang="en-US" b="0" i="0" dirty="0">
                <a:solidFill>
                  <a:srgbClr val="222426"/>
                </a:solidFill>
                <a:effectLst/>
                <a:latin typeface="Roboto" panose="02000000000000000000" pitchFamily="2" charset="0"/>
              </a:rPr>
              <a:t>{</a:t>
            </a:r>
            <a:r>
              <a:rPr lang="en-US" b="0" i="0" dirty="0" err="1">
                <a:solidFill>
                  <a:srgbClr val="222426"/>
                </a:solidFill>
                <a:effectLst/>
                <a:latin typeface="Roboto" panose="02000000000000000000" pitchFamily="2" charset="0"/>
              </a:rPr>
              <a:t>Emp_Number</a:t>
            </a:r>
            <a:r>
              <a:rPr lang="en-US" b="0" i="0" dirty="0">
                <a:solidFill>
                  <a:srgbClr val="222426"/>
                </a:solidFill>
                <a:effectLst/>
                <a:latin typeface="Roboto" panose="02000000000000000000" pitchFamily="2" charset="0"/>
              </a:rPr>
              <a:t>}</a:t>
            </a:r>
          </a:p>
          <a:p>
            <a:pPr algn="l"/>
            <a:r>
              <a:rPr lang="en-US" b="0" i="0" dirty="0">
                <a:solidFill>
                  <a:srgbClr val="222426"/>
                </a:solidFill>
                <a:effectLst/>
                <a:latin typeface="Roboto" panose="02000000000000000000" pitchFamily="2" charset="0"/>
              </a:rPr>
              <a:t>Only these two sets are candidate keys as all other sets are having redundant attributes that are not necessary for unique identification.</a:t>
            </a:r>
          </a:p>
          <a:p>
            <a:endParaRPr lang="en-IN" dirty="0"/>
          </a:p>
        </p:txBody>
      </p:sp>
      <p:sp>
        <p:nvSpPr>
          <p:cNvPr id="4" name="Slide Number Placeholder 3">
            <a:extLst>
              <a:ext uri="{FF2B5EF4-FFF2-40B4-BE49-F238E27FC236}">
                <a16:creationId xmlns:a16="http://schemas.microsoft.com/office/drawing/2014/main" id="{81454816-626D-57E9-8D99-5B5BE2F34890}"/>
              </a:ext>
            </a:extLst>
          </p:cNvPr>
          <p:cNvSpPr>
            <a:spLocks noGrp="1"/>
          </p:cNvSpPr>
          <p:nvPr>
            <p:ph type="sldNum" sz="quarter" idx="12"/>
          </p:nvPr>
        </p:nvSpPr>
        <p:spPr/>
        <p:txBody>
          <a:bodyPr/>
          <a:lstStyle/>
          <a:p>
            <a:fld id="{9AB37E36-A941-4F8E-9CC6-4E72DA751398}" type="slidenum">
              <a:rPr lang="en-US" smtClean="0"/>
              <a:pPr/>
              <a:t>62</a:t>
            </a:fld>
            <a:endParaRPr lang="en-US"/>
          </a:p>
        </p:txBody>
      </p:sp>
    </p:spTree>
    <p:extLst>
      <p:ext uri="{BB962C8B-B14F-4D97-AF65-F5344CB8AC3E}">
        <p14:creationId xmlns:p14="http://schemas.microsoft.com/office/powerpoint/2010/main" val="2506436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Primary key</a:t>
            </a:r>
            <a:br>
              <a:rPr lang="en-US" dirty="0">
                <a:solidFill>
                  <a:schemeClr val="accent1"/>
                </a:solidFill>
              </a:rPr>
            </a:br>
            <a:endParaRPr lang="en-US" dirty="0">
              <a:solidFill>
                <a:schemeClr val="accent1"/>
              </a:solidFill>
            </a:endParaRPr>
          </a:p>
        </p:txBody>
      </p:sp>
      <p:sp>
        <p:nvSpPr>
          <p:cNvPr id="3" name="Content Placeholder 2"/>
          <p:cNvSpPr>
            <a:spLocks noGrp="1"/>
          </p:cNvSpPr>
          <p:nvPr>
            <p:ph idx="1"/>
          </p:nvPr>
        </p:nvSpPr>
        <p:spPr>
          <a:xfrm>
            <a:off x="441278" y="1721893"/>
            <a:ext cx="8229600" cy="5105400"/>
          </a:xfrm>
        </p:spPr>
        <p:txBody>
          <a:bodyPr>
            <a:normAutofit fontScale="92500" lnSpcReduction="20000"/>
          </a:bodyPr>
          <a:lstStyle/>
          <a:p>
            <a:pPr algn="just"/>
            <a:r>
              <a:rPr lang="en-US" sz="2800" dirty="0"/>
              <a:t>It is the first key used to identify one and only one instance of an entity uniquely. An entity can contain multiple keys, as we saw in the PERSON table. The key which is most suitable from those lists becomes a primary key.</a:t>
            </a:r>
          </a:p>
          <a:p>
            <a:pPr algn="just"/>
            <a:r>
              <a:rPr lang="en-US" sz="2800" dirty="0"/>
              <a:t>In the EMPLOYEE table, ID can be the primary key since it is unique for each employee. In the EMPLOYEE table, we can even select </a:t>
            </a:r>
            <a:r>
              <a:rPr lang="en-US" sz="2800" dirty="0" err="1"/>
              <a:t>License_Number</a:t>
            </a:r>
            <a:r>
              <a:rPr lang="en-US" sz="2800" dirty="0"/>
              <a:t> and </a:t>
            </a:r>
            <a:r>
              <a:rPr lang="en-US" sz="2800" dirty="0" err="1"/>
              <a:t>Passport_Number</a:t>
            </a:r>
            <a:r>
              <a:rPr lang="en-US" sz="2800" dirty="0"/>
              <a:t> as primary keys since they are also unique.</a:t>
            </a:r>
          </a:p>
          <a:p>
            <a:pPr algn="just"/>
            <a:r>
              <a:rPr lang="en-US" sz="2800" dirty="0"/>
              <a:t>For each entity, the primary key selection is based on requirements and developers.</a:t>
            </a:r>
          </a:p>
          <a:p>
            <a:pPr marL="0" indent="0">
              <a:buNone/>
            </a:pPr>
            <a:br>
              <a:rPr lang="en-US" dirty="0"/>
            </a:br>
            <a:endParaRPr lang="en-US" dirty="0"/>
          </a:p>
        </p:txBody>
      </p:sp>
      <p:sp>
        <p:nvSpPr>
          <p:cNvPr id="4" name="Slide Number Placeholder 3"/>
          <p:cNvSpPr>
            <a:spLocks noGrp="1"/>
          </p:cNvSpPr>
          <p:nvPr>
            <p:ph type="sldNum" sz="quarter" idx="12"/>
          </p:nvPr>
        </p:nvSpPr>
        <p:spPr/>
        <p:txBody>
          <a:bodyPr/>
          <a:lstStyle/>
          <a:p>
            <a:fld id="{9AB37E36-A941-4F8E-9CC6-4E72DA751398}" type="slidenum">
              <a:rPr lang="en-US" smtClean="0"/>
              <a:pPr/>
              <a:t>63</a:t>
            </a:fld>
            <a:endParaRPr lang="en-US"/>
          </a:p>
        </p:txBody>
      </p:sp>
    </p:spTree>
    <p:extLst>
      <p:ext uri="{BB962C8B-B14F-4D97-AF65-F5344CB8AC3E}">
        <p14:creationId xmlns:p14="http://schemas.microsoft.com/office/powerpoint/2010/main" val="2671650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AB37E36-A941-4F8E-9CC6-4E72DA751398}" type="slidenum">
              <a:rPr lang="en-US" smtClean="0"/>
              <a:pPr/>
              <a:t>64</a:t>
            </a:fld>
            <a:endParaRPr lang="en-US"/>
          </a:p>
        </p:txBody>
      </p:sp>
      <p:pic>
        <p:nvPicPr>
          <p:cNvPr id="3074" name="Picture 2" descr="DBMS Key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847088"/>
            <a:ext cx="8382000" cy="4248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742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837B-CDF7-7A77-7ED8-F20769542D0B}"/>
              </a:ext>
            </a:extLst>
          </p:cNvPr>
          <p:cNvSpPr>
            <a:spLocks noGrp="1"/>
          </p:cNvSpPr>
          <p:nvPr>
            <p:ph type="title"/>
          </p:nvPr>
        </p:nvSpPr>
        <p:spPr>
          <a:xfrm>
            <a:off x="457200" y="1332230"/>
            <a:ext cx="8229600" cy="1143000"/>
          </a:xfrm>
        </p:spPr>
        <p:txBody>
          <a:bodyPr>
            <a:normAutofit fontScale="90000"/>
          </a:bodyPr>
          <a:lstStyle/>
          <a:p>
            <a:br>
              <a:rPr lang="en-IN" b="1" i="0" dirty="0">
                <a:solidFill>
                  <a:srgbClr val="444542"/>
                </a:solidFill>
                <a:effectLst/>
                <a:latin typeface="PT Sans" panose="020B0604020202020204" pitchFamily="34" charset="0"/>
              </a:rPr>
            </a:br>
            <a:r>
              <a:rPr lang="en-IN" b="1" i="0" dirty="0">
                <a:solidFill>
                  <a:schemeClr val="accent1"/>
                </a:solidFill>
                <a:effectLst/>
                <a:latin typeface="PT Sans" panose="020B0604020202020204" pitchFamily="34" charset="0"/>
              </a:rPr>
              <a:t>Foreign key in DBMS</a:t>
            </a:r>
            <a:br>
              <a:rPr lang="en-IN" b="1" i="0" dirty="0">
                <a:solidFill>
                  <a:srgbClr val="444542"/>
                </a:solidFill>
                <a:effectLst/>
                <a:latin typeface="PT Sans" panose="020B0604020202020204" pitchFamily="34" charset="0"/>
              </a:rPr>
            </a:br>
            <a:br>
              <a:rPr lang="en-IN" dirty="0"/>
            </a:br>
            <a:endParaRPr lang="en-IN" dirty="0"/>
          </a:p>
        </p:txBody>
      </p:sp>
      <p:sp>
        <p:nvSpPr>
          <p:cNvPr id="3" name="Content Placeholder 2">
            <a:extLst>
              <a:ext uri="{FF2B5EF4-FFF2-40B4-BE49-F238E27FC236}">
                <a16:creationId xmlns:a16="http://schemas.microsoft.com/office/drawing/2014/main" id="{020CFF2F-2FB4-A27B-8F35-6431F755E615}"/>
              </a:ext>
            </a:extLst>
          </p:cNvPr>
          <p:cNvSpPr>
            <a:spLocks noGrp="1"/>
          </p:cNvSpPr>
          <p:nvPr>
            <p:ph idx="1"/>
          </p:nvPr>
        </p:nvSpPr>
        <p:spPr>
          <a:xfrm>
            <a:off x="457200" y="1332230"/>
            <a:ext cx="8229600" cy="4992370"/>
          </a:xfrm>
        </p:spPr>
        <p:txBody>
          <a:bodyPr/>
          <a:lstStyle/>
          <a:p>
            <a:r>
              <a:rPr lang="en-US" b="0" i="0" dirty="0">
                <a:solidFill>
                  <a:srgbClr val="222426"/>
                </a:solidFill>
                <a:effectLst/>
                <a:latin typeface="Roboto" panose="02000000000000000000" pitchFamily="2" charset="0"/>
              </a:rPr>
              <a:t>Foreign keys are the columns of a table that points to the</a:t>
            </a:r>
            <a:r>
              <a:rPr lang="en-US" b="0" i="0" dirty="0">
                <a:solidFill>
                  <a:srgbClr val="222426"/>
                </a:solidFill>
                <a:effectLst/>
                <a:highlight>
                  <a:srgbClr val="C0C0C0"/>
                </a:highlight>
                <a:latin typeface="Roboto" panose="02000000000000000000" pitchFamily="2" charset="0"/>
              </a:rPr>
              <a:t> </a:t>
            </a:r>
            <a:r>
              <a:rPr lang="en-US" b="1" dirty="0">
                <a:highlight>
                  <a:srgbClr val="C0C0C0"/>
                </a:highlight>
                <a:latin typeface="Roboto" panose="02000000000000000000" pitchFamily="2" charset="0"/>
              </a:rPr>
              <a:t>primary key </a:t>
            </a:r>
            <a:r>
              <a:rPr lang="en-US" b="0" i="0" dirty="0">
                <a:solidFill>
                  <a:srgbClr val="222426"/>
                </a:solidFill>
                <a:effectLst/>
                <a:latin typeface="Roboto" panose="02000000000000000000" pitchFamily="2" charset="0"/>
              </a:rPr>
              <a:t>of another table. They act as a cross-reference between tables.</a:t>
            </a:r>
          </a:p>
          <a:p>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A9AA791C-624A-6444-70CC-268399ED4E89}"/>
              </a:ext>
            </a:extLst>
          </p:cNvPr>
          <p:cNvSpPr>
            <a:spLocks noGrp="1"/>
          </p:cNvSpPr>
          <p:nvPr>
            <p:ph type="sldNum" sz="quarter" idx="12"/>
          </p:nvPr>
        </p:nvSpPr>
        <p:spPr/>
        <p:txBody>
          <a:bodyPr/>
          <a:lstStyle/>
          <a:p>
            <a:fld id="{9AB37E36-A941-4F8E-9CC6-4E72DA751398}" type="slidenum">
              <a:rPr lang="en-US" smtClean="0"/>
              <a:pPr/>
              <a:t>65</a:t>
            </a:fld>
            <a:endParaRPr lang="en-US"/>
          </a:p>
        </p:txBody>
      </p:sp>
      <p:pic>
        <p:nvPicPr>
          <p:cNvPr id="12" name="Picture 11">
            <a:extLst>
              <a:ext uri="{FF2B5EF4-FFF2-40B4-BE49-F238E27FC236}">
                <a16:creationId xmlns:a16="http://schemas.microsoft.com/office/drawing/2014/main" id="{7B7BE5EB-B944-E568-1E64-A24060D7BE7B}"/>
              </a:ext>
            </a:extLst>
          </p:cNvPr>
          <p:cNvPicPr>
            <a:picLocks noChangeAspect="1"/>
          </p:cNvPicPr>
          <p:nvPr/>
        </p:nvPicPr>
        <p:blipFill>
          <a:blip r:embed="rId2"/>
          <a:stretch>
            <a:fillRect/>
          </a:stretch>
        </p:blipFill>
        <p:spPr>
          <a:xfrm>
            <a:off x="381000" y="2506979"/>
            <a:ext cx="8610600" cy="4170045"/>
          </a:xfrm>
          <a:prstGeom prst="rect">
            <a:avLst/>
          </a:prstGeom>
        </p:spPr>
      </p:pic>
    </p:spTree>
    <p:extLst>
      <p:ext uri="{BB962C8B-B14F-4D97-AF65-F5344CB8AC3E}">
        <p14:creationId xmlns:p14="http://schemas.microsoft.com/office/powerpoint/2010/main" val="2163795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69EF-D3D7-663A-DD22-D05D27710110}"/>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D15C74CF-53B1-2BC1-A577-E91464CA093D}"/>
              </a:ext>
            </a:extLst>
          </p:cNvPr>
          <p:cNvPicPr>
            <a:picLocks noGrp="1" noChangeAspect="1"/>
          </p:cNvPicPr>
          <p:nvPr>
            <p:ph idx="1"/>
          </p:nvPr>
        </p:nvPicPr>
        <p:blipFill>
          <a:blip r:embed="rId2"/>
          <a:stretch>
            <a:fillRect/>
          </a:stretch>
        </p:blipFill>
        <p:spPr>
          <a:xfrm>
            <a:off x="304800" y="1066800"/>
            <a:ext cx="8229600" cy="5117338"/>
          </a:xfrm>
        </p:spPr>
      </p:pic>
      <p:sp>
        <p:nvSpPr>
          <p:cNvPr id="4" name="Slide Number Placeholder 3">
            <a:extLst>
              <a:ext uri="{FF2B5EF4-FFF2-40B4-BE49-F238E27FC236}">
                <a16:creationId xmlns:a16="http://schemas.microsoft.com/office/drawing/2014/main" id="{BDD25E56-C7FE-7CA3-1050-067CF8A52DBC}"/>
              </a:ext>
            </a:extLst>
          </p:cNvPr>
          <p:cNvSpPr>
            <a:spLocks noGrp="1"/>
          </p:cNvSpPr>
          <p:nvPr>
            <p:ph type="sldNum" sz="quarter" idx="12"/>
          </p:nvPr>
        </p:nvSpPr>
        <p:spPr/>
        <p:txBody>
          <a:bodyPr/>
          <a:lstStyle/>
          <a:p>
            <a:fld id="{9AB37E36-A941-4F8E-9CC6-4E72DA751398}" type="slidenum">
              <a:rPr lang="en-US" smtClean="0"/>
              <a:pPr/>
              <a:t>66</a:t>
            </a:fld>
            <a:endParaRPr lang="en-US"/>
          </a:p>
        </p:txBody>
      </p:sp>
    </p:spTree>
    <p:extLst>
      <p:ext uri="{BB962C8B-B14F-4D97-AF65-F5344CB8AC3E}">
        <p14:creationId xmlns:p14="http://schemas.microsoft.com/office/powerpoint/2010/main" val="2524431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67</a:t>
            </a:fld>
            <a:endParaRPr lang="en-US"/>
          </a:p>
        </p:txBody>
      </p:sp>
      <p:sp>
        <p:nvSpPr>
          <p:cNvPr id="5" name="Rectangle 4"/>
          <p:cNvSpPr/>
          <p:nvPr/>
        </p:nvSpPr>
        <p:spPr>
          <a:xfrm>
            <a:off x="228600" y="762000"/>
            <a:ext cx="8763000" cy="2308324"/>
          </a:xfrm>
          <a:prstGeom prst="rect">
            <a:avLst/>
          </a:prstGeom>
        </p:spPr>
        <p:txBody>
          <a:bodyPr wrap="square">
            <a:spAutoFit/>
          </a:bodyPr>
          <a:lstStyle/>
          <a:p>
            <a:pPr algn="just">
              <a:lnSpc>
                <a:spcPct val="150000"/>
              </a:lnSpc>
            </a:pPr>
            <a:r>
              <a:rPr lang="en-IN" sz="3200" b="1" dirty="0">
                <a:latin typeface="Calibri body"/>
                <a:cs typeface="Times New Roman" panose="02020603050405020304" pitchFamily="18" charset="0"/>
              </a:rPr>
              <a:t>Extended Entity-Relationship (EER) Model: Generalization, Specialization and Aggregation.</a:t>
            </a:r>
          </a:p>
        </p:txBody>
      </p:sp>
      <p:pic>
        <p:nvPicPr>
          <p:cNvPr id="2" name="Picture 1"/>
          <p:cNvPicPr>
            <a:picLocks noChangeAspect="1"/>
          </p:cNvPicPr>
          <p:nvPr/>
        </p:nvPicPr>
        <p:blipFill>
          <a:blip r:embed="rId2"/>
          <a:stretch>
            <a:fillRect/>
          </a:stretch>
        </p:blipFill>
        <p:spPr>
          <a:xfrm>
            <a:off x="228600" y="3581400"/>
            <a:ext cx="8690312" cy="1752600"/>
          </a:xfrm>
          <a:prstGeom prst="rect">
            <a:avLst/>
          </a:prstGeom>
        </p:spPr>
      </p:pic>
    </p:spTree>
    <p:extLst>
      <p:ext uri="{BB962C8B-B14F-4D97-AF65-F5344CB8AC3E}">
        <p14:creationId xmlns:p14="http://schemas.microsoft.com/office/powerpoint/2010/main" val="1849369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68</a:t>
            </a:fld>
            <a:endParaRPr lang="en-US"/>
          </a:p>
        </p:txBody>
      </p:sp>
      <p:sp>
        <p:nvSpPr>
          <p:cNvPr id="2" name="Rectangle 1"/>
          <p:cNvSpPr/>
          <p:nvPr/>
        </p:nvSpPr>
        <p:spPr>
          <a:xfrm>
            <a:off x="152400" y="685800"/>
            <a:ext cx="8686800" cy="3970318"/>
          </a:xfrm>
          <a:prstGeom prst="rect">
            <a:avLst/>
          </a:prstGeom>
        </p:spPr>
        <p:txBody>
          <a:bodyPr wrap="square">
            <a:spAutoFit/>
          </a:bodyPr>
          <a:lstStyle/>
          <a:p>
            <a:pPr algn="just">
              <a:lnSpc>
                <a:spcPct val="150000"/>
              </a:lnSpc>
            </a:pPr>
            <a:r>
              <a:rPr lang="en-IN" sz="2800" b="1" dirty="0">
                <a:latin typeface="Calibri body"/>
              </a:rPr>
              <a:t>Features of EER Model</a:t>
            </a:r>
          </a:p>
          <a:p>
            <a:pPr marL="342900" indent="-342900" algn="just">
              <a:lnSpc>
                <a:spcPct val="150000"/>
              </a:lnSpc>
              <a:buFont typeface="+mj-lt"/>
              <a:buAutoNum type="arabicPeriod"/>
            </a:pPr>
            <a:r>
              <a:rPr lang="en-IN" sz="2000" dirty="0">
                <a:latin typeface="Calibri body"/>
              </a:rPr>
              <a:t>EER creates a design more accurate to database schemas.</a:t>
            </a:r>
          </a:p>
          <a:p>
            <a:pPr marL="342900" indent="-342900" algn="just">
              <a:lnSpc>
                <a:spcPct val="150000"/>
              </a:lnSpc>
              <a:buFont typeface="+mj-lt"/>
              <a:buAutoNum type="arabicPeriod"/>
            </a:pPr>
            <a:r>
              <a:rPr lang="en-IN" sz="2000" dirty="0">
                <a:latin typeface="Calibri body"/>
              </a:rPr>
              <a:t>It reflects the data properties and constraints more precisely.</a:t>
            </a:r>
          </a:p>
          <a:p>
            <a:pPr marL="342900" indent="-342900" algn="just">
              <a:lnSpc>
                <a:spcPct val="150000"/>
              </a:lnSpc>
              <a:buFont typeface="+mj-lt"/>
              <a:buAutoNum type="arabicPeriod"/>
            </a:pPr>
            <a:r>
              <a:rPr lang="en-IN" sz="2000" dirty="0">
                <a:latin typeface="Calibri body"/>
              </a:rPr>
              <a:t>It includes all </a:t>
            </a:r>
            <a:r>
              <a:rPr lang="en-IN" sz="2000" dirty="0" err="1">
                <a:latin typeface="Calibri body"/>
              </a:rPr>
              <a:t>modeling</a:t>
            </a:r>
            <a:r>
              <a:rPr lang="en-IN" sz="2000" dirty="0">
                <a:latin typeface="Calibri body"/>
              </a:rPr>
              <a:t> concepts of the ER model.</a:t>
            </a:r>
          </a:p>
          <a:p>
            <a:pPr marL="342900" indent="-342900" algn="just">
              <a:lnSpc>
                <a:spcPct val="150000"/>
              </a:lnSpc>
              <a:buFont typeface="+mj-lt"/>
              <a:buAutoNum type="arabicPeriod"/>
            </a:pPr>
            <a:r>
              <a:rPr lang="en-IN" sz="2000" dirty="0">
                <a:latin typeface="Calibri body"/>
              </a:rPr>
              <a:t>Diagrammatic technique helps for displaying the EER schema.</a:t>
            </a:r>
          </a:p>
          <a:p>
            <a:pPr marL="342900" indent="-342900" algn="just">
              <a:lnSpc>
                <a:spcPct val="150000"/>
              </a:lnSpc>
              <a:buFont typeface="+mj-lt"/>
              <a:buAutoNum type="arabicPeriod"/>
            </a:pPr>
            <a:r>
              <a:rPr lang="en-IN" sz="2000" dirty="0">
                <a:latin typeface="Calibri body"/>
              </a:rPr>
              <a:t>It includes the concept of specialization and generalization.</a:t>
            </a:r>
          </a:p>
          <a:p>
            <a:pPr marL="342900" indent="-342900" algn="just">
              <a:lnSpc>
                <a:spcPct val="150000"/>
              </a:lnSpc>
              <a:buFont typeface="+mj-lt"/>
              <a:buAutoNum type="arabicPeriod"/>
            </a:pPr>
            <a:r>
              <a:rPr lang="en-IN" sz="2000" dirty="0">
                <a:latin typeface="Calibri body"/>
              </a:rPr>
              <a:t>It is used to represent a collection of objects that is union of objects of different of different entity types.</a:t>
            </a:r>
          </a:p>
        </p:txBody>
      </p:sp>
    </p:spTree>
    <p:extLst>
      <p:ext uri="{BB962C8B-B14F-4D97-AF65-F5344CB8AC3E}">
        <p14:creationId xmlns:p14="http://schemas.microsoft.com/office/powerpoint/2010/main" val="944577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69</a:t>
            </a:fld>
            <a:endParaRPr lang="en-US"/>
          </a:p>
        </p:txBody>
      </p:sp>
      <p:sp>
        <p:nvSpPr>
          <p:cNvPr id="5" name="Rectangle 4"/>
          <p:cNvSpPr/>
          <p:nvPr/>
        </p:nvSpPr>
        <p:spPr>
          <a:xfrm>
            <a:off x="152400" y="1219200"/>
            <a:ext cx="8839200" cy="2695674"/>
          </a:xfrm>
          <a:prstGeom prst="rect">
            <a:avLst/>
          </a:prstGeom>
        </p:spPr>
        <p:txBody>
          <a:bodyPr wrap="square">
            <a:spAutoFit/>
          </a:bodyPr>
          <a:lstStyle/>
          <a:p>
            <a:pPr algn="just">
              <a:lnSpc>
                <a:spcPct val="200000"/>
              </a:lnSpc>
            </a:pPr>
            <a:r>
              <a:rPr lang="en-IN" sz="2200" b="1" dirty="0">
                <a:latin typeface="Calibri body"/>
              </a:rPr>
              <a:t>Superclass:</a:t>
            </a:r>
            <a:r>
              <a:rPr lang="en-IN" sz="2200" dirty="0">
                <a:latin typeface="Calibri body"/>
              </a:rPr>
              <a:t> An entity type that represents a general concept at a high level.</a:t>
            </a:r>
          </a:p>
          <a:p>
            <a:pPr algn="just">
              <a:lnSpc>
                <a:spcPct val="200000"/>
              </a:lnSpc>
            </a:pPr>
            <a:r>
              <a:rPr lang="en-IN" sz="2200" b="1" dirty="0">
                <a:latin typeface="Calibri body"/>
              </a:rPr>
              <a:t>Subclass:</a:t>
            </a:r>
            <a:r>
              <a:rPr lang="en-IN" sz="2200" dirty="0">
                <a:latin typeface="Calibri body"/>
              </a:rPr>
              <a:t> An entity type that represents a specific concept at lower levels.</a:t>
            </a:r>
          </a:p>
        </p:txBody>
      </p:sp>
    </p:spTree>
    <p:extLst>
      <p:ext uri="{BB962C8B-B14F-4D97-AF65-F5344CB8AC3E}">
        <p14:creationId xmlns:p14="http://schemas.microsoft.com/office/powerpoint/2010/main" val="2977773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81B-B69F-1D3C-22B4-2ECD04987912}"/>
              </a:ext>
            </a:extLst>
          </p:cNvPr>
          <p:cNvSpPr>
            <a:spLocks noGrp="1"/>
          </p:cNvSpPr>
          <p:nvPr>
            <p:ph type="title"/>
          </p:nvPr>
        </p:nvSpPr>
        <p:spPr>
          <a:xfrm>
            <a:off x="228600" y="228600"/>
            <a:ext cx="3429000" cy="609600"/>
          </a:xfrm>
        </p:spPr>
        <p:txBody>
          <a:bodyPr>
            <a:noAutofit/>
          </a:bodyPr>
          <a:lstStyle/>
          <a:p>
            <a:r>
              <a:rPr lang="en-US" sz="3600" b="1" i="0" dirty="0">
                <a:solidFill>
                  <a:srgbClr val="273239"/>
                </a:solidFill>
                <a:effectLst/>
                <a:latin typeface="urw-din"/>
              </a:rPr>
              <a:t>Difference</a:t>
            </a:r>
            <a:r>
              <a:rPr lang="en-US" sz="3600" b="0" i="0" dirty="0">
                <a:solidFill>
                  <a:srgbClr val="273239"/>
                </a:solidFill>
                <a:effectLst/>
                <a:latin typeface="urw-din"/>
              </a:rPr>
              <a:t> </a:t>
            </a:r>
            <a:endParaRPr lang="en-IN" sz="3600" dirty="0"/>
          </a:p>
        </p:txBody>
      </p:sp>
      <p:graphicFrame>
        <p:nvGraphicFramePr>
          <p:cNvPr id="5" name="Content Placeholder 4">
            <a:extLst>
              <a:ext uri="{FF2B5EF4-FFF2-40B4-BE49-F238E27FC236}">
                <a16:creationId xmlns:a16="http://schemas.microsoft.com/office/drawing/2014/main" id="{0D96B973-5587-AEE5-23F3-ED1A3C857804}"/>
              </a:ext>
            </a:extLst>
          </p:cNvPr>
          <p:cNvGraphicFramePr>
            <a:graphicFrameLocks noGrp="1"/>
          </p:cNvGraphicFramePr>
          <p:nvPr>
            <p:ph idx="1"/>
            <p:extLst>
              <p:ext uri="{D42A27DB-BD31-4B8C-83A1-F6EECF244321}">
                <p14:modId xmlns:p14="http://schemas.microsoft.com/office/powerpoint/2010/main" val="3557567278"/>
              </p:ext>
            </p:extLst>
          </p:nvPr>
        </p:nvGraphicFramePr>
        <p:xfrm>
          <a:off x="304800" y="1143000"/>
          <a:ext cx="8382000" cy="5410200"/>
        </p:xfrm>
        <a:graphic>
          <a:graphicData uri="http://schemas.openxmlformats.org/drawingml/2006/table">
            <a:tbl>
              <a:tblPr>
                <a:tableStyleId>{5940675A-B579-460E-94D1-54222C63F5DA}</a:tableStyleId>
              </a:tblPr>
              <a:tblGrid>
                <a:gridCol w="762000">
                  <a:extLst>
                    <a:ext uri="{9D8B030D-6E8A-4147-A177-3AD203B41FA5}">
                      <a16:colId xmlns:a16="http://schemas.microsoft.com/office/drawing/2014/main" val="849887625"/>
                    </a:ext>
                  </a:extLst>
                </a:gridCol>
                <a:gridCol w="4038600">
                  <a:extLst>
                    <a:ext uri="{9D8B030D-6E8A-4147-A177-3AD203B41FA5}">
                      <a16:colId xmlns:a16="http://schemas.microsoft.com/office/drawing/2014/main" val="3457297970"/>
                    </a:ext>
                  </a:extLst>
                </a:gridCol>
                <a:gridCol w="3581400">
                  <a:extLst>
                    <a:ext uri="{9D8B030D-6E8A-4147-A177-3AD203B41FA5}">
                      <a16:colId xmlns:a16="http://schemas.microsoft.com/office/drawing/2014/main" val="135894501"/>
                    </a:ext>
                  </a:extLst>
                </a:gridCol>
              </a:tblGrid>
              <a:tr h="379664">
                <a:tc>
                  <a:txBody>
                    <a:bodyPr/>
                    <a:lstStyle/>
                    <a:p>
                      <a:pPr algn="ctr" fontAlgn="base"/>
                      <a:r>
                        <a:rPr lang="en-IN" sz="1800" b="1" dirty="0">
                          <a:effectLst/>
                        </a:rPr>
                        <a:t>S.NO</a:t>
                      </a:r>
                    </a:p>
                  </a:txBody>
                  <a:tcPr marL="77008" marR="77008" marT="38504" marB="38504" anchor="ctr"/>
                </a:tc>
                <a:tc>
                  <a:txBody>
                    <a:bodyPr/>
                    <a:lstStyle/>
                    <a:p>
                      <a:pPr algn="ctr" fontAlgn="base"/>
                      <a:r>
                        <a:rPr lang="en-IN" sz="1800" b="1" dirty="0">
                          <a:effectLst/>
                        </a:rPr>
                        <a:t>Strong Entity</a:t>
                      </a:r>
                    </a:p>
                  </a:txBody>
                  <a:tcPr marL="77008" marR="77008" marT="38504" marB="38504" anchor="ctr"/>
                </a:tc>
                <a:tc>
                  <a:txBody>
                    <a:bodyPr/>
                    <a:lstStyle/>
                    <a:p>
                      <a:pPr algn="ctr" fontAlgn="base"/>
                      <a:r>
                        <a:rPr lang="en-IN" sz="1800" b="1" dirty="0">
                          <a:effectLst/>
                        </a:rPr>
                        <a:t>Weak Entity</a:t>
                      </a:r>
                    </a:p>
                  </a:txBody>
                  <a:tcPr marL="77008" marR="77008" marT="38504" marB="38504" anchor="ctr"/>
                </a:tc>
                <a:extLst>
                  <a:ext uri="{0D108BD9-81ED-4DB2-BD59-A6C34878D82A}">
                    <a16:rowId xmlns:a16="http://schemas.microsoft.com/office/drawing/2014/main" val="1933560311"/>
                  </a:ext>
                </a:extLst>
              </a:tr>
              <a:tr h="664410">
                <a:tc>
                  <a:txBody>
                    <a:bodyPr/>
                    <a:lstStyle/>
                    <a:p>
                      <a:pPr algn="ctr" fontAlgn="base"/>
                      <a:r>
                        <a:rPr lang="en-IN" sz="1800" dirty="0">
                          <a:effectLst/>
                        </a:rPr>
                        <a:t>1.</a:t>
                      </a:r>
                      <a:endParaRPr lang="en-IN" sz="1800" b="1" dirty="0">
                        <a:effectLst/>
                      </a:endParaRPr>
                    </a:p>
                  </a:txBody>
                  <a:tcPr marL="77008" marR="77008" marT="38504" marB="38504" anchor="ctr"/>
                </a:tc>
                <a:tc>
                  <a:txBody>
                    <a:bodyPr/>
                    <a:lstStyle/>
                    <a:p>
                      <a:pPr algn="l" fontAlgn="base"/>
                      <a:r>
                        <a:rPr lang="en-US" sz="1800" dirty="0">
                          <a:effectLst/>
                        </a:rPr>
                        <a:t>Strong entity always has a primary key.</a:t>
                      </a:r>
                      <a:endParaRPr lang="en-US" sz="1800" b="1" dirty="0">
                        <a:effectLst/>
                      </a:endParaRPr>
                    </a:p>
                  </a:txBody>
                  <a:tcPr marL="77008" marR="77008" marT="38504" marB="38504" anchor="ctr"/>
                </a:tc>
                <a:tc>
                  <a:txBody>
                    <a:bodyPr/>
                    <a:lstStyle/>
                    <a:p>
                      <a:pPr algn="l" fontAlgn="base"/>
                      <a:r>
                        <a:rPr lang="en-US" sz="1800" dirty="0">
                          <a:effectLst/>
                        </a:rPr>
                        <a:t>While a weak entity has a partial discriminator key.</a:t>
                      </a:r>
                      <a:endParaRPr lang="en-US" sz="1800" b="1" dirty="0">
                        <a:effectLst/>
                      </a:endParaRPr>
                    </a:p>
                  </a:txBody>
                  <a:tcPr marL="77008" marR="77008" marT="38504" marB="38504" anchor="ctr"/>
                </a:tc>
                <a:extLst>
                  <a:ext uri="{0D108BD9-81ED-4DB2-BD59-A6C34878D82A}">
                    <a16:rowId xmlns:a16="http://schemas.microsoft.com/office/drawing/2014/main" val="3871389756"/>
                  </a:ext>
                </a:extLst>
              </a:tr>
              <a:tr h="949158">
                <a:tc>
                  <a:txBody>
                    <a:bodyPr/>
                    <a:lstStyle/>
                    <a:p>
                      <a:pPr algn="ctr" fontAlgn="base"/>
                      <a:r>
                        <a:rPr lang="en-IN" sz="1800" dirty="0">
                          <a:effectLst/>
                        </a:rPr>
                        <a:t>2.</a:t>
                      </a:r>
                      <a:endParaRPr lang="en-IN" sz="1800" b="1" dirty="0">
                        <a:effectLst/>
                      </a:endParaRPr>
                    </a:p>
                  </a:txBody>
                  <a:tcPr marL="77008" marR="77008" marT="38504" marB="38504" anchor="ctr"/>
                </a:tc>
                <a:tc>
                  <a:txBody>
                    <a:bodyPr/>
                    <a:lstStyle/>
                    <a:p>
                      <a:pPr algn="l" fontAlgn="base"/>
                      <a:r>
                        <a:rPr lang="en-US" sz="1800" dirty="0">
                          <a:effectLst/>
                        </a:rPr>
                        <a:t>Strong entity is not dependent on any other entity.</a:t>
                      </a:r>
                      <a:endParaRPr lang="en-US" sz="1800" b="1" dirty="0">
                        <a:effectLst/>
                      </a:endParaRPr>
                    </a:p>
                  </a:txBody>
                  <a:tcPr marL="77008" marR="77008" marT="38504" marB="38504" anchor="ctr"/>
                </a:tc>
                <a:tc>
                  <a:txBody>
                    <a:bodyPr/>
                    <a:lstStyle/>
                    <a:p>
                      <a:pPr algn="l" fontAlgn="base"/>
                      <a:r>
                        <a:rPr lang="en-US" sz="1800" dirty="0">
                          <a:effectLst/>
                        </a:rPr>
                        <a:t>Weak entity depends on strong entity.</a:t>
                      </a:r>
                      <a:endParaRPr lang="en-US" sz="1800" b="1" dirty="0">
                        <a:effectLst/>
                      </a:endParaRPr>
                    </a:p>
                  </a:txBody>
                  <a:tcPr marL="77008" marR="77008" marT="38504" marB="38504" anchor="ctr"/>
                </a:tc>
                <a:extLst>
                  <a:ext uri="{0D108BD9-81ED-4DB2-BD59-A6C34878D82A}">
                    <a16:rowId xmlns:a16="http://schemas.microsoft.com/office/drawing/2014/main" val="2078604893"/>
                  </a:ext>
                </a:extLst>
              </a:tr>
              <a:tr h="949158">
                <a:tc>
                  <a:txBody>
                    <a:bodyPr/>
                    <a:lstStyle/>
                    <a:p>
                      <a:pPr algn="ctr" fontAlgn="base"/>
                      <a:r>
                        <a:rPr lang="en-IN" sz="1800" dirty="0">
                          <a:effectLst/>
                        </a:rPr>
                        <a:t>3.</a:t>
                      </a:r>
                      <a:endParaRPr lang="en-IN" sz="1800" b="1" dirty="0">
                        <a:effectLst/>
                      </a:endParaRPr>
                    </a:p>
                  </a:txBody>
                  <a:tcPr marL="77008" marR="77008" marT="38504" marB="38504" anchor="ctr"/>
                </a:tc>
                <a:tc>
                  <a:txBody>
                    <a:bodyPr/>
                    <a:lstStyle/>
                    <a:p>
                      <a:pPr algn="l" fontAlgn="base"/>
                      <a:r>
                        <a:rPr lang="en-US" sz="1800">
                          <a:effectLst/>
                        </a:rPr>
                        <a:t>Strong entity is represented by a single rectangle.</a:t>
                      </a:r>
                      <a:endParaRPr lang="en-US" sz="1800" b="1">
                        <a:effectLst/>
                      </a:endParaRPr>
                    </a:p>
                  </a:txBody>
                  <a:tcPr marL="77008" marR="77008" marT="38504" marB="38504" anchor="ctr"/>
                </a:tc>
                <a:tc>
                  <a:txBody>
                    <a:bodyPr/>
                    <a:lstStyle/>
                    <a:p>
                      <a:pPr algn="l" fontAlgn="base"/>
                      <a:r>
                        <a:rPr lang="en-US" sz="1800" dirty="0">
                          <a:effectLst/>
                        </a:rPr>
                        <a:t>Weak entity is represented by a double rectangle.</a:t>
                      </a:r>
                      <a:endParaRPr lang="en-US" sz="1800" b="1" dirty="0">
                        <a:effectLst/>
                      </a:endParaRPr>
                    </a:p>
                  </a:txBody>
                  <a:tcPr marL="77008" marR="77008" marT="38504" marB="38504" anchor="ctr"/>
                </a:tc>
                <a:extLst>
                  <a:ext uri="{0D108BD9-81ED-4DB2-BD59-A6C34878D82A}">
                    <a16:rowId xmlns:a16="http://schemas.microsoft.com/office/drawing/2014/main" val="597879701"/>
                  </a:ext>
                </a:extLst>
              </a:tr>
              <a:tr h="1518652">
                <a:tc>
                  <a:txBody>
                    <a:bodyPr/>
                    <a:lstStyle/>
                    <a:p>
                      <a:pPr algn="ctr" fontAlgn="base"/>
                      <a:r>
                        <a:rPr lang="en-IN" sz="1800" dirty="0">
                          <a:effectLst/>
                        </a:rPr>
                        <a:t>4.</a:t>
                      </a:r>
                      <a:endParaRPr lang="en-IN" sz="1800" b="1" dirty="0">
                        <a:effectLst/>
                      </a:endParaRPr>
                    </a:p>
                  </a:txBody>
                  <a:tcPr marL="77008" marR="77008" marT="38504" marB="38504" anchor="ctr"/>
                </a:tc>
                <a:tc>
                  <a:txBody>
                    <a:bodyPr/>
                    <a:lstStyle/>
                    <a:p>
                      <a:pPr algn="l" fontAlgn="base"/>
                      <a:r>
                        <a:rPr lang="en-US" sz="1800" dirty="0">
                          <a:effectLst/>
                        </a:rPr>
                        <a:t>Two strong entity’s relationship is represented by a single diamond.</a:t>
                      </a:r>
                      <a:endParaRPr lang="en-US" sz="1800" b="1" dirty="0">
                        <a:effectLst/>
                      </a:endParaRPr>
                    </a:p>
                  </a:txBody>
                  <a:tcPr marL="77008" marR="77008" marT="38504" marB="38504" anchor="ctr"/>
                </a:tc>
                <a:tc>
                  <a:txBody>
                    <a:bodyPr/>
                    <a:lstStyle/>
                    <a:p>
                      <a:pPr algn="l" fontAlgn="base"/>
                      <a:r>
                        <a:rPr lang="en-US" sz="1800">
                          <a:effectLst/>
                        </a:rPr>
                        <a:t>While the relation between one strong and one weak entity is represented by a double diamond.</a:t>
                      </a:r>
                      <a:endParaRPr lang="en-US" sz="1800" b="1">
                        <a:effectLst/>
                      </a:endParaRPr>
                    </a:p>
                  </a:txBody>
                  <a:tcPr marL="77008" marR="77008" marT="38504" marB="38504" anchor="ctr"/>
                </a:tc>
                <a:extLst>
                  <a:ext uri="{0D108BD9-81ED-4DB2-BD59-A6C34878D82A}">
                    <a16:rowId xmlns:a16="http://schemas.microsoft.com/office/drawing/2014/main" val="1156340119"/>
                  </a:ext>
                </a:extLst>
              </a:tr>
              <a:tr h="949158">
                <a:tc>
                  <a:txBody>
                    <a:bodyPr/>
                    <a:lstStyle/>
                    <a:p>
                      <a:pPr algn="ctr" fontAlgn="base"/>
                      <a:r>
                        <a:rPr lang="en-IN" sz="1800" dirty="0">
                          <a:effectLst/>
                        </a:rPr>
                        <a:t>5.</a:t>
                      </a:r>
                      <a:endParaRPr lang="en-IN" sz="1800" b="1" dirty="0">
                        <a:effectLst/>
                      </a:endParaRPr>
                    </a:p>
                  </a:txBody>
                  <a:tcPr marL="77008" marR="77008" marT="38504" marB="38504" anchor="ctr"/>
                </a:tc>
                <a:tc>
                  <a:txBody>
                    <a:bodyPr/>
                    <a:lstStyle/>
                    <a:p>
                      <a:pPr algn="l" fontAlgn="base"/>
                      <a:r>
                        <a:rPr lang="en-US" sz="1800" dirty="0">
                          <a:effectLst/>
                        </a:rPr>
                        <a:t>Strong entities have either total participation or not.</a:t>
                      </a:r>
                      <a:endParaRPr lang="en-US" sz="1800" b="1" dirty="0">
                        <a:effectLst/>
                      </a:endParaRPr>
                    </a:p>
                  </a:txBody>
                  <a:tcPr marL="77008" marR="77008" marT="38504" marB="38504" anchor="ctr"/>
                </a:tc>
                <a:tc>
                  <a:txBody>
                    <a:bodyPr/>
                    <a:lstStyle/>
                    <a:p>
                      <a:pPr algn="l" fontAlgn="base"/>
                      <a:r>
                        <a:rPr lang="en-US" sz="1800" dirty="0">
                          <a:effectLst/>
                        </a:rPr>
                        <a:t>While weak entity always has total participation.</a:t>
                      </a:r>
                      <a:endParaRPr lang="en-US" sz="1800" b="1" dirty="0">
                        <a:effectLst/>
                      </a:endParaRPr>
                    </a:p>
                  </a:txBody>
                  <a:tcPr marL="77008" marR="77008" marT="38504" marB="38504" anchor="ctr"/>
                </a:tc>
                <a:extLst>
                  <a:ext uri="{0D108BD9-81ED-4DB2-BD59-A6C34878D82A}">
                    <a16:rowId xmlns:a16="http://schemas.microsoft.com/office/drawing/2014/main" val="641324503"/>
                  </a:ext>
                </a:extLst>
              </a:tr>
            </a:tbl>
          </a:graphicData>
        </a:graphic>
      </p:graphicFrame>
      <p:sp>
        <p:nvSpPr>
          <p:cNvPr id="4" name="Slide Number Placeholder 3">
            <a:extLst>
              <a:ext uri="{FF2B5EF4-FFF2-40B4-BE49-F238E27FC236}">
                <a16:creationId xmlns:a16="http://schemas.microsoft.com/office/drawing/2014/main" id="{80B882F7-3F4D-71A2-8E07-5A920E5A63B2}"/>
              </a:ext>
            </a:extLst>
          </p:cNvPr>
          <p:cNvSpPr>
            <a:spLocks noGrp="1"/>
          </p:cNvSpPr>
          <p:nvPr>
            <p:ph type="sldNum" sz="quarter" idx="12"/>
          </p:nvPr>
        </p:nvSpPr>
        <p:spPr/>
        <p:txBody>
          <a:bodyPr/>
          <a:lstStyle/>
          <a:p>
            <a:fld id="{9AB37E36-A941-4F8E-9CC6-4E72DA751398}" type="slidenum">
              <a:rPr lang="en-US" smtClean="0"/>
              <a:pPr/>
              <a:t>7</a:t>
            </a:fld>
            <a:endParaRPr lang="en-US"/>
          </a:p>
        </p:txBody>
      </p:sp>
    </p:spTree>
    <p:extLst>
      <p:ext uri="{BB962C8B-B14F-4D97-AF65-F5344CB8AC3E}">
        <p14:creationId xmlns:p14="http://schemas.microsoft.com/office/powerpoint/2010/main" val="394364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70</a:t>
            </a:fld>
            <a:endParaRPr lang="en-US"/>
          </a:p>
        </p:txBody>
      </p:sp>
      <p:pic>
        <p:nvPicPr>
          <p:cNvPr id="5" name="Picture 4"/>
          <p:cNvPicPr>
            <a:picLocks noChangeAspect="1"/>
          </p:cNvPicPr>
          <p:nvPr/>
        </p:nvPicPr>
        <p:blipFill>
          <a:blip r:embed="rId2"/>
          <a:stretch>
            <a:fillRect/>
          </a:stretch>
        </p:blipFill>
        <p:spPr>
          <a:xfrm>
            <a:off x="1936248" y="5007435"/>
            <a:ext cx="5299462" cy="1728788"/>
          </a:xfrm>
          <a:prstGeom prst="rect">
            <a:avLst/>
          </a:prstGeom>
        </p:spPr>
      </p:pic>
      <p:pic>
        <p:nvPicPr>
          <p:cNvPr id="6" name="Picture 5"/>
          <p:cNvPicPr>
            <a:picLocks noChangeAspect="1"/>
          </p:cNvPicPr>
          <p:nvPr/>
        </p:nvPicPr>
        <p:blipFill>
          <a:blip r:embed="rId3"/>
          <a:stretch>
            <a:fillRect/>
          </a:stretch>
        </p:blipFill>
        <p:spPr>
          <a:xfrm>
            <a:off x="2362200" y="0"/>
            <a:ext cx="4447558" cy="5009893"/>
          </a:xfrm>
          <a:prstGeom prst="rect">
            <a:avLst/>
          </a:prstGeom>
        </p:spPr>
      </p:pic>
    </p:spTree>
    <p:extLst>
      <p:ext uri="{BB962C8B-B14F-4D97-AF65-F5344CB8AC3E}">
        <p14:creationId xmlns:p14="http://schemas.microsoft.com/office/powerpoint/2010/main" val="3615783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71</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33785"/>
            <a:ext cx="9053945" cy="5786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8380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72</a:t>
            </a:fld>
            <a:endParaRPr lang="en-US"/>
          </a:p>
        </p:txBody>
      </p:sp>
      <p:sp>
        <p:nvSpPr>
          <p:cNvPr id="5" name="Rectangle 4"/>
          <p:cNvSpPr/>
          <p:nvPr/>
        </p:nvSpPr>
        <p:spPr>
          <a:xfrm>
            <a:off x="152400" y="685800"/>
            <a:ext cx="8686800" cy="5355312"/>
          </a:xfrm>
          <a:prstGeom prst="rect">
            <a:avLst/>
          </a:prstGeom>
        </p:spPr>
        <p:txBody>
          <a:bodyPr wrap="square">
            <a:spAutoFit/>
          </a:bodyPr>
          <a:lstStyle/>
          <a:p>
            <a:pPr algn="just">
              <a:lnSpc>
                <a:spcPct val="150000"/>
              </a:lnSpc>
            </a:pPr>
            <a:r>
              <a:rPr lang="en-IN" sz="2800" b="1" dirty="0">
                <a:latin typeface="Calibri body"/>
              </a:rPr>
              <a:t>Generalization</a:t>
            </a:r>
          </a:p>
          <a:p>
            <a:pPr marL="285750" indent="-285750" algn="just">
              <a:lnSpc>
                <a:spcPct val="150000"/>
              </a:lnSpc>
              <a:buFont typeface="Arial" panose="020B0604020202020204" pitchFamily="34" charset="0"/>
              <a:buChar char="•"/>
            </a:pPr>
            <a:r>
              <a:rPr lang="en-IN" sz="2000" dirty="0">
                <a:latin typeface="Calibri body"/>
              </a:rPr>
              <a:t>Generalization is a process of generalizing an entity which contains generalized attributes or properties of generalized entities. The entity that is created will contain the common features. Generalization is a Bottom up process.</a:t>
            </a:r>
          </a:p>
          <a:p>
            <a:pPr marL="285750" indent="-285750" algn="just">
              <a:lnSpc>
                <a:spcPct val="150000"/>
              </a:lnSpc>
              <a:buFont typeface="Arial" panose="020B0604020202020204" pitchFamily="34" charset="0"/>
              <a:buChar char="•"/>
            </a:pPr>
            <a:r>
              <a:rPr lang="en-IN" sz="2000" dirty="0">
                <a:latin typeface="Calibri body"/>
              </a:rPr>
              <a:t>We can have three sub entities as Car, Truck, Motorcycle and these three  entities can be generalized into one general super class as Vehicle.</a:t>
            </a:r>
          </a:p>
          <a:p>
            <a:pPr marL="285750" indent="-285750" algn="just">
              <a:lnSpc>
                <a:spcPct val="150000"/>
              </a:lnSpc>
              <a:buFont typeface="Arial" panose="020B0604020202020204" pitchFamily="34" charset="0"/>
              <a:buChar char="•"/>
            </a:pPr>
            <a:r>
              <a:rPr lang="en-IN" sz="2000" dirty="0">
                <a:latin typeface="Calibri body"/>
              </a:rPr>
              <a:t>It is a form of abstraction that specifies two or more entities (sub class) having common characters that can be generalized into one single entity (super class) at higher level hiding all the differences.</a:t>
            </a:r>
          </a:p>
        </p:txBody>
      </p:sp>
    </p:spTree>
    <p:extLst>
      <p:ext uri="{BB962C8B-B14F-4D97-AF65-F5344CB8AC3E}">
        <p14:creationId xmlns:p14="http://schemas.microsoft.com/office/powerpoint/2010/main" val="14855814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73</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559" y="914400"/>
            <a:ext cx="85725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824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74</a:t>
            </a:fld>
            <a:endParaRPr lang="en-US"/>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7027"/>
            <a:ext cx="9144000" cy="643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24581" y="2743200"/>
            <a:ext cx="91440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81600" y="287027"/>
            <a:ext cx="0" cy="245617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4103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75</a:t>
            </a:fld>
            <a:endParaRPr lang="en-US"/>
          </a:p>
        </p:txBody>
      </p:sp>
      <p:sp>
        <p:nvSpPr>
          <p:cNvPr id="5" name="Rectangle 4"/>
          <p:cNvSpPr/>
          <p:nvPr/>
        </p:nvSpPr>
        <p:spPr>
          <a:xfrm>
            <a:off x="228600" y="914400"/>
            <a:ext cx="8700655" cy="3508653"/>
          </a:xfrm>
          <a:prstGeom prst="rect">
            <a:avLst/>
          </a:prstGeom>
        </p:spPr>
        <p:txBody>
          <a:bodyPr wrap="square">
            <a:spAutoFit/>
          </a:bodyPr>
          <a:lstStyle/>
          <a:p>
            <a:pPr algn="just">
              <a:lnSpc>
                <a:spcPct val="150000"/>
              </a:lnSpc>
            </a:pPr>
            <a:r>
              <a:rPr lang="en-IN" sz="2800" b="1" dirty="0">
                <a:latin typeface="Calibri body"/>
              </a:rPr>
              <a:t>Specialization</a:t>
            </a:r>
            <a:r>
              <a:rPr lang="en-IN" sz="2000" dirty="0">
                <a:latin typeface="Calibri body"/>
              </a:rPr>
              <a:t> is a process of identifying subsets of an entity that shares different characteristics. </a:t>
            </a:r>
          </a:p>
          <a:p>
            <a:pPr marL="285750" indent="-285750" algn="just">
              <a:lnSpc>
                <a:spcPct val="150000"/>
              </a:lnSpc>
              <a:buFont typeface="Arial" panose="020B0604020202020204" pitchFamily="34" charset="0"/>
              <a:buChar char="•"/>
            </a:pPr>
            <a:r>
              <a:rPr lang="en-IN" sz="2000" dirty="0">
                <a:latin typeface="Calibri body"/>
              </a:rPr>
              <a:t>It breaks an entity into multiple entities from higher level (super class) to lower level (sub class). The breaking of higher level entity is based on some distinguishing  characteristics of the entities in super class.</a:t>
            </a:r>
          </a:p>
          <a:p>
            <a:pPr marL="285750" indent="-285750" algn="just">
              <a:lnSpc>
                <a:spcPct val="150000"/>
              </a:lnSpc>
              <a:buFont typeface="Arial" panose="020B0604020202020204" pitchFamily="34" charset="0"/>
              <a:buChar char="•"/>
            </a:pPr>
            <a:r>
              <a:rPr lang="en-IN" sz="2000" dirty="0">
                <a:latin typeface="Calibri body"/>
              </a:rPr>
              <a:t>It is a top down approach in which we first define the super class and then sub class and then their attributes and relationships. </a:t>
            </a:r>
          </a:p>
        </p:txBody>
      </p:sp>
    </p:spTree>
    <p:extLst>
      <p:ext uri="{BB962C8B-B14F-4D97-AF65-F5344CB8AC3E}">
        <p14:creationId xmlns:p14="http://schemas.microsoft.com/office/powerpoint/2010/main" val="790153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76</a:t>
            </a:fld>
            <a:endParaRPr lang="en-US"/>
          </a:p>
        </p:txBody>
      </p:sp>
      <p:sp>
        <p:nvSpPr>
          <p:cNvPr id="5" name="Rectangle 4"/>
          <p:cNvSpPr/>
          <p:nvPr/>
        </p:nvSpPr>
        <p:spPr>
          <a:xfrm>
            <a:off x="304800" y="1219200"/>
            <a:ext cx="8610600" cy="2568717"/>
          </a:xfrm>
          <a:prstGeom prst="rect">
            <a:avLst/>
          </a:prstGeom>
        </p:spPr>
        <p:txBody>
          <a:bodyPr wrap="square">
            <a:spAutoFit/>
          </a:bodyPr>
          <a:lstStyle/>
          <a:p>
            <a:pPr algn="just">
              <a:lnSpc>
                <a:spcPct val="150000"/>
              </a:lnSpc>
            </a:pPr>
            <a:r>
              <a:rPr lang="en-IN" sz="2200" dirty="0">
                <a:latin typeface="Calibri body"/>
              </a:rPr>
              <a:t>The specialization process allows us to do the following:</a:t>
            </a:r>
          </a:p>
          <a:p>
            <a:pPr marL="342900" indent="-342900" algn="just">
              <a:lnSpc>
                <a:spcPct val="150000"/>
              </a:lnSpc>
              <a:buFont typeface="Arial" panose="020B0604020202020204" pitchFamily="34" charset="0"/>
              <a:buChar char="•"/>
            </a:pPr>
            <a:r>
              <a:rPr lang="en-IN" sz="2200" dirty="0">
                <a:latin typeface="Calibri body"/>
              </a:rPr>
              <a:t>Define a set of subclasses of an entity type</a:t>
            </a:r>
          </a:p>
          <a:p>
            <a:pPr marL="342900" indent="-342900" algn="just">
              <a:lnSpc>
                <a:spcPct val="150000"/>
              </a:lnSpc>
              <a:buFont typeface="Arial" panose="020B0604020202020204" pitchFamily="34" charset="0"/>
              <a:buChar char="•"/>
            </a:pPr>
            <a:r>
              <a:rPr lang="en-IN" sz="2200" dirty="0">
                <a:latin typeface="Calibri body"/>
              </a:rPr>
              <a:t>Establish additional specific attributes with each subclass</a:t>
            </a:r>
          </a:p>
          <a:p>
            <a:pPr marL="342900" indent="-342900" algn="just">
              <a:lnSpc>
                <a:spcPct val="150000"/>
              </a:lnSpc>
              <a:buFont typeface="Arial" panose="020B0604020202020204" pitchFamily="34" charset="0"/>
              <a:buChar char="•"/>
            </a:pPr>
            <a:r>
              <a:rPr lang="en-IN" sz="2200" dirty="0">
                <a:latin typeface="Calibri body"/>
              </a:rPr>
              <a:t>Establish additional specific relationship types between each subclass and other entity types or other subclasses</a:t>
            </a:r>
            <a:endParaRPr lang="en-GB" sz="2200" dirty="0">
              <a:latin typeface="Calibri body"/>
            </a:endParaRPr>
          </a:p>
        </p:txBody>
      </p:sp>
    </p:spTree>
    <p:extLst>
      <p:ext uri="{BB962C8B-B14F-4D97-AF65-F5344CB8AC3E}">
        <p14:creationId xmlns:p14="http://schemas.microsoft.com/office/powerpoint/2010/main" val="504432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92298"/>
            <a:ext cx="3886200" cy="632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05400" y="5638800"/>
            <a:ext cx="3657600" cy="369332"/>
          </a:xfrm>
          <a:prstGeom prst="rect">
            <a:avLst/>
          </a:prstGeom>
          <a:noFill/>
        </p:spPr>
        <p:txBody>
          <a:bodyPr wrap="square" rtlCol="0">
            <a:spAutoFit/>
          </a:bodyPr>
          <a:lstStyle/>
          <a:p>
            <a:r>
              <a:rPr lang="en-GB" dirty="0">
                <a:latin typeface="Calibri body"/>
              </a:rPr>
              <a:t>Fig: Instances of  Specialization</a:t>
            </a:r>
          </a:p>
        </p:txBody>
      </p:sp>
    </p:spTree>
    <p:extLst>
      <p:ext uri="{BB962C8B-B14F-4D97-AF65-F5344CB8AC3E}">
        <p14:creationId xmlns:p14="http://schemas.microsoft.com/office/powerpoint/2010/main" val="17653599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78</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02208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551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79</a:t>
            </a:fld>
            <a:endParaRPr lang="en-US"/>
          </a:p>
        </p:txBody>
      </p:sp>
      <p:sp>
        <p:nvSpPr>
          <p:cNvPr id="5" name="Content Placeholder 2"/>
          <p:cNvSpPr txBox="1">
            <a:spLocks/>
          </p:cNvSpPr>
          <p:nvPr/>
        </p:nvSpPr>
        <p:spPr>
          <a:xfrm>
            <a:off x="152400" y="762001"/>
            <a:ext cx="8885903" cy="5257799"/>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nSpc>
                <a:spcPct val="150000"/>
              </a:lnSpc>
              <a:buNone/>
            </a:pPr>
            <a:r>
              <a:rPr lang="en-US" sz="2800" b="1" dirty="0">
                <a:latin typeface="Calibri body"/>
              </a:rPr>
              <a:t>Association</a:t>
            </a:r>
          </a:p>
          <a:p>
            <a:pPr>
              <a:lnSpc>
                <a:spcPct val="150000"/>
              </a:lnSpc>
            </a:pPr>
            <a:r>
              <a:rPr lang="en-US" sz="2400" dirty="0">
                <a:latin typeface="Calibri body"/>
              </a:rPr>
              <a:t>Association represents the relationship between two classes. </a:t>
            </a:r>
          </a:p>
          <a:p>
            <a:pPr>
              <a:lnSpc>
                <a:spcPct val="150000"/>
              </a:lnSpc>
            </a:pPr>
            <a:r>
              <a:rPr lang="en-US" sz="2400" dirty="0">
                <a:latin typeface="Calibri body"/>
              </a:rPr>
              <a:t>It can be Unidirectional (one way) or Bidirectional (two way).</a:t>
            </a:r>
          </a:p>
          <a:p>
            <a:pPr>
              <a:lnSpc>
                <a:spcPct val="150000"/>
              </a:lnSpc>
            </a:pPr>
            <a:r>
              <a:rPr lang="en-US" sz="2400" dirty="0">
                <a:latin typeface="Calibri body"/>
              </a:rPr>
              <a:t>Unidirectional- Customer places an order.</a:t>
            </a:r>
          </a:p>
          <a:p>
            <a:pPr>
              <a:lnSpc>
                <a:spcPct val="150000"/>
              </a:lnSpc>
            </a:pPr>
            <a:r>
              <a:rPr lang="en-US" sz="2400" dirty="0">
                <a:latin typeface="Calibri body"/>
              </a:rPr>
              <a:t>Bidirectional- A is married to B, B is married to A</a:t>
            </a:r>
          </a:p>
        </p:txBody>
      </p:sp>
    </p:spTree>
    <p:extLst>
      <p:ext uri="{BB962C8B-B14F-4D97-AF65-F5344CB8AC3E}">
        <p14:creationId xmlns:p14="http://schemas.microsoft.com/office/powerpoint/2010/main" val="212780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0382-714A-528C-9F99-2E3F77EEA147}"/>
              </a:ext>
            </a:extLst>
          </p:cNvPr>
          <p:cNvSpPr>
            <a:spLocks noGrp="1"/>
          </p:cNvSpPr>
          <p:nvPr>
            <p:ph type="title"/>
          </p:nvPr>
        </p:nvSpPr>
        <p:spPr>
          <a:xfrm>
            <a:off x="457200" y="0"/>
            <a:ext cx="8229600" cy="1143000"/>
          </a:xfrm>
        </p:spPr>
        <p:txBody>
          <a:bodyPr/>
          <a:lstStyle/>
          <a:p>
            <a:r>
              <a:rPr lang="en-IN" b="1" dirty="0"/>
              <a:t>Relationships</a:t>
            </a:r>
          </a:p>
        </p:txBody>
      </p:sp>
      <p:sp>
        <p:nvSpPr>
          <p:cNvPr id="3" name="Content Placeholder 2">
            <a:extLst>
              <a:ext uri="{FF2B5EF4-FFF2-40B4-BE49-F238E27FC236}">
                <a16:creationId xmlns:a16="http://schemas.microsoft.com/office/drawing/2014/main" id="{79413C76-47AD-FBE7-56F5-0911D503F6D8}"/>
              </a:ext>
            </a:extLst>
          </p:cNvPr>
          <p:cNvSpPr>
            <a:spLocks noGrp="1"/>
          </p:cNvSpPr>
          <p:nvPr>
            <p:ph idx="1"/>
          </p:nvPr>
        </p:nvSpPr>
        <p:spPr>
          <a:xfrm>
            <a:off x="276225" y="1295400"/>
            <a:ext cx="8229600" cy="4389120"/>
          </a:xfrm>
        </p:spPr>
        <p:txBody>
          <a:bodyPr/>
          <a:lstStyle/>
          <a:p>
            <a:pPr algn="just">
              <a:lnSpc>
                <a:spcPct val="150000"/>
              </a:lnSpc>
            </a:pPr>
            <a:r>
              <a:rPr lang="en-US" dirty="0"/>
              <a:t>Associations between entities are called relationships.</a:t>
            </a:r>
          </a:p>
          <a:p>
            <a:pPr algn="just">
              <a:lnSpc>
                <a:spcPct val="150000"/>
              </a:lnSpc>
            </a:pPr>
            <a:r>
              <a:rPr lang="en-US" dirty="0"/>
              <a:t>Example : An employee works for an organization. Here "works for" is a relation between the entities employee and organization. </a:t>
            </a:r>
          </a:p>
        </p:txBody>
      </p:sp>
      <p:sp>
        <p:nvSpPr>
          <p:cNvPr id="4" name="Slide Number Placeholder 3">
            <a:extLst>
              <a:ext uri="{FF2B5EF4-FFF2-40B4-BE49-F238E27FC236}">
                <a16:creationId xmlns:a16="http://schemas.microsoft.com/office/drawing/2014/main" id="{3DCB5E75-BD4C-204E-7028-1F2E26644827}"/>
              </a:ext>
            </a:extLst>
          </p:cNvPr>
          <p:cNvSpPr>
            <a:spLocks noGrp="1"/>
          </p:cNvSpPr>
          <p:nvPr>
            <p:ph type="sldNum" sz="quarter" idx="12"/>
          </p:nvPr>
        </p:nvSpPr>
        <p:spPr/>
        <p:txBody>
          <a:bodyPr/>
          <a:lstStyle/>
          <a:p>
            <a:fld id="{9AB37E36-A941-4F8E-9CC6-4E72DA751398}" type="slidenum">
              <a:rPr lang="en-US" smtClean="0"/>
              <a:pPr/>
              <a:t>8</a:t>
            </a:fld>
            <a:endParaRPr lang="en-US"/>
          </a:p>
        </p:txBody>
      </p:sp>
      <p:pic>
        <p:nvPicPr>
          <p:cNvPr id="12" name="Picture 11">
            <a:extLst>
              <a:ext uri="{FF2B5EF4-FFF2-40B4-BE49-F238E27FC236}">
                <a16:creationId xmlns:a16="http://schemas.microsoft.com/office/drawing/2014/main" id="{BE3BA3A1-BA8D-6CC5-E6C9-AC3AF59516E9}"/>
              </a:ext>
            </a:extLst>
          </p:cNvPr>
          <p:cNvPicPr>
            <a:picLocks noChangeAspect="1"/>
          </p:cNvPicPr>
          <p:nvPr/>
        </p:nvPicPr>
        <p:blipFill>
          <a:blip r:embed="rId2"/>
          <a:stretch>
            <a:fillRect/>
          </a:stretch>
        </p:blipFill>
        <p:spPr>
          <a:xfrm>
            <a:off x="3200400" y="4537075"/>
            <a:ext cx="2381250" cy="1819275"/>
          </a:xfrm>
          <a:prstGeom prst="rect">
            <a:avLst/>
          </a:prstGeom>
        </p:spPr>
      </p:pic>
    </p:spTree>
    <p:extLst>
      <p:ext uri="{BB962C8B-B14F-4D97-AF65-F5344CB8AC3E}">
        <p14:creationId xmlns:p14="http://schemas.microsoft.com/office/powerpoint/2010/main" val="3140464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80</a:t>
            </a:fld>
            <a:endParaRPr lang="en-US"/>
          </a:p>
        </p:txBody>
      </p:sp>
      <p:sp>
        <p:nvSpPr>
          <p:cNvPr id="5" name="Rectangle 4"/>
          <p:cNvSpPr/>
          <p:nvPr/>
        </p:nvSpPr>
        <p:spPr>
          <a:xfrm>
            <a:off x="76200" y="0"/>
            <a:ext cx="8915400" cy="5724644"/>
          </a:xfrm>
          <a:prstGeom prst="rect">
            <a:avLst/>
          </a:prstGeom>
        </p:spPr>
        <p:txBody>
          <a:bodyPr wrap="square">
            <a:spAutoFit/>
          </a:bodyPr>
          <a:lstStyle/>
          <a:p>
            <a:pPr algn="just">
              <a:lnSpc>
                <a:spcPct val="150000"/>
              </a:lnSpc>
            </a:pPr>
            <a:r>
              <a:rPr lang="en-IN" sz="2800" b="1" dirty="0" err="1">
                <a:latin typeface="Calibri body"/>
              </a:rPr>
              <a:t>Aggregration</a:t>
            </a:r>
            <a:endParaRPr lang="en-IN" sz="2800" b="1" dirty="0">
              <a:latin typeface="Calibri body"/>
            </a:endParaRPr>
          </a:p>
          <a:p>
            <a:pPr marL="285750" indent="-285750" algn="just">
              <a:lnSpc>
                <a:spcPct val="150000"/>
              </a:lnSpc>
              <a:buFont typeface="Arial" pitchFamily="34" charset="0"/>
              <a:buChar char="•"/>
            </a:pPr>
            <a:r>
              <a:rPr lang="en-IN" dirty="0" err="1">
                <a:latin typeface="Calibri body"/>
              </a:rPr>
              <a:t>Aggregration</a:t>
            </a:r>
            <a:r>
              <a:rPr lang="en-IN" dirty="0">
                <a:latin typeface="Calibri body"/>
              </a:rPr>
              <a:t> is a process when relation between two entities is treated as a </a:t>
            </a:r>
            <a:r>
              <a:rPr lang="en-IN" b="1" dirty="0">
                <a:latin typeface="Calibri body"/>
              </a:rPr>
              <a:t>single entity</a:t>
            </a:r>
            <a:r>
              <a:rPr lang="en-IN" dirty="0">
                <a:latin typeface="Calibri body"/>
              </a:rPr>
              <a:t>.</a:t>
            </a:r>
          </a:p>
          <a:p>
            <a:pPr marL="285750" indent="-285750" algn="just">
              <a:lnSpc>
                <a:spcPct val="150000"/>
              </a:lnSpc>
              <a:buFont typeface="Arial" pitchFamily="34" charset="0"/>
              <a:buChar char="•"/>
            </a:pPr>
            <a:r>
              <a:rPr lang="en-IN" dirty="0">
                <a:latin typeface="Calibri body"/>
              </a:rPr>
              <a:t>Aggregation represents a has-a relationship between entity types, where one represents the  whole and the other the part.</a:t>
            </a:r>
          </a:p>
          <a:p>
            <a:pPr marL="285750" indent="-285750" algn="just">
              <a:lnSpc>
                <a:spcPct val="150000"/>
              </a:lnSpc>
              <a:buFont typeface="Arial" pitchFamily="34" charset="0"/>
              <a:buChar char="•"/>
            </a:pPr>
            <a:r>
              <a:rPr lang="en-IN" dirty="0">
                <a:latin typeface="Calibri body"/>
              </a:rPr>
              <a:t>An example of aggregation is the Car and Engine entities. A car is made up of an engine. The car is the whole and the engine is the part. </a:t>
            </a:r>
          </a:p>
          <a:p>
            <a:pPr marL="285750" indent="-285750" algn="just">
              <a:lnSpc>
                <a:spcPct val="150000"/>
              </a:lnSpc>
              <a:buFont typeface="Arial" pitchFamily="34" charset="0"/>
              <a:buChar char="•"/>
            </a:pPr>
            <a:r>
              <a:rPr lang="en-IN" dirty="0">
                <a:latin typeface="Calibri body"/>
              </a:rPr>
              <a:t>Aggregation does not represent strong ownership. This means, </a:t>
            </a:r>
            <a:r>
              <a:rPr lang="en-IN" b="1" dirty="0">
                <a:latin typeface="Calibri body"/>
              </a:rPr>
              <a:t>a part can exist on its own without the whole</a:t>
            </a:r>
            <a:r>
              <a:rPr lang="en-IN" dirty="0">
                <a:latin typeface="Calibri body"/>
              </a:rPr>
              <a:t>. </a:t>
            </a:r>
          </a:p>
          <a:p>
            <a:pPr marL="285750" indent="-285750" algn="just">
              <a:lnSpc>
                <a:spcPct val="150000"/>
              </a:lnSpc>
              <a:buFont typeface="Arial" pitchFamily="34" charset="0"/>
              <a:buChar char="•"/>
            </a:pPr>
            <a:r>
              <a:rPr lang="en-IN" dirty="0">
                <a:latin typeface="Calibri body"/>
              </a:rPr>
              <a:t>There is no stronger ownership between a car and the engine. An engine of a car can be moved to another car.</a:t>
            </a:r>
          </a:p>
          <a:p>
            <a:pPr marL="285750" indent="-285750" algn="just">
              <a:lnSpc>
                <a:spcPct val="150000"/>
              </a:lnSpc>
              <a:buFont typeface="Arial" pitchFamily="34" charset="0"/>
              <a:buChar char="•"/>
            </a:pPr>
            <a:r>
              <a:rPr lang="en-US" dirty="0">
                <a:latin typeface="Calibri body"/>
              </a:rPr>
              <a:t>In Aggregation, the dependent object is standalone, and can exists even if the object of owning class is dead.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560961"/>
            <a:ext cx="5009228"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126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81</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584071"/>
            <a:ext cx="5158009" cy="379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62600" y="2514600"/>
            <a:ext cx="3546764" cy="461665"/>
          </a:xfrm>
          <a:prstGeom prst="rect">
            <a:avLst/>
          </a:prstGeom>
          <a:noFill/>
        </p:spPr>
        <p:txBody>
          <a:bodyPr wrap="square" rtlCol="0">
            <a:spAutoFit/>
          </a:bodyPr>
          <a:lstStyle/>
          <a:p>
            <a:r>
              <a:rPr lang="en-GB" sz="2400" dirty="0">
                <a:latin typeface="Calibri body"/>
              </a:rPr>
              <a:t>Fig: Aggregation</a:t>
            </a:r>
          </a:p>
        </p:txBody>
      </p:sp>
      <p:sp>
        <p:nvSpPr>
          <p:cNvPr id="6" name="TextBox 5"/>
          <p:cNvSpPr txBox="1"/>
          <p:nvPr/>
        </p:nvSpPr>
        <p:spPr>
          <a:xfrm>
            <a:off x="228600" y="4495800"/>
            <a:ext cx="8610600" cy="2126864"/>
          </a:xfrm>
          <a:prstGeom prst="rect">
            <a:avLst/>
          </a:prstGeom>
          <a:noFill/>
        </p:spPr>
        <p:txBody>
          <a:bodyPr wrap="square" rtlCol="0">
            <a:spAutoFit/>
          </a:bodyPr>
          <a:lstStyle/>
          <a:p>
            <a:pPr algn="just">
              <a:lnSpc>
                <a:spcPct val="150000"/>
              </a:lnSpc>
            </a:pPr>
            <a:r>
              <a:rPr lang="en-IN" dirty="0">
                <a:latin typeface="Calibri body"/>
              </a:rPr>
              <a:t>In the diagram above, the relationship between </a:t>
            </a:r>
            <a:r>
              <a:rPr lang="en-IN" b="1" dirty="0" err="1">
                <a:latin typeface="Calibri body"/>
              </a:rPr>
              <a:t>Center</a:t>
            </a:r>
            <a:r>
              <a:rPr lang="en-IN" dirty="0">
                <a:latin typeface="Calibri body"/>
              </a:rPr>
              <a:t> and </a:t>
            </a:r>
            <a:r>
              <a:rPr lang="en-IN" b="1" dirty="0">
                <a:latin typeface="Calibri body"/>
              </a:rPr>
              <a:t>Course</a:t>
            </a:r>
            <a:r>
              <a:rPr lang="en-IN" dirty="0">
                <a:latin typeface="Calibri body"/>
              </a:rPr>
              <a:t> together, is acting as an Entity, which is in relationship with another entity </a:t>
            </a:r>
            <a:r>
              <a:rPr lang="en-IN" b="1" dirty="0">
                <a:latin typeface="Calibri body"/>
              </a:rPr>
              <a:t>Visitor</a:t>
            </a:r>
            <a:r>
              <a:rPr lang="en-IN" dirty="0">
                <a:latin typeface="Calibri body"/>
              </a:rPr>
              <a:t>. Now in real world, if a Visitor or a Student visits a Coaching </a:t>
            </a:r>
            <a:r>
              <a:rPr lang="en-IN" dirty="0" err="1">
                <a:latin typeface="Calibri body"/>
              </a:rPr>
              <a:t>Center</a:t>
            </a:r>
            <a:r>
              <a:rPr lang="en-IN" dirty="0">
                <a:latin typeface="Calibri body"/>
              </a:rPr>
              <a:t>, he/she will never enquire about the </a:t>
            </a:r>
            <a:r>
              <a:rPr lang="en-IN" dirty="0" err="1">
                <a:latin typeface="Calibri body"/>
              </a:rPr>
              <a:t>center</a:t>
            </a:r>
            <a:r>
              <a:rPr lang="en-IN" dirty="0">
                <a:latin typeface="Calibri body"/>
              </a:rPr>
              <a:t> only or just about the course, rather he/she will ask enquire about both.</a:t>
            </a:r>
            <a:endParaRPr lang="en-GB" dirty="0">
              <a:latin typeface="Calibri body"/>
            </a:endParaRPr>
          </a:p>
        </p:txBody>
      </p:sp>
    </p:spTree>
    <p:extLst>
      <p:ext uri="{BB962C8B-B14F-4D97-AF65-F5344CB8AC3E}">
        <p14:creationId xmlns:p14="http://schemas.microsoft.com/office/powerpoint/2010/main" val="11922070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82</a:t>
            </a:fld>
            <a:endParaRPr lang="en-US"/>
          </a:p>
        </p:txBody>
      </p:sp>
      <p:pic>
        <p:nvPicPr>
          <p:cNvPr id="5" name="Picture 4"/>
          <p:cNvPicPr>
            <a:picLocks noChangeAspect="1"/>
          </p:cNvPicPr>
          <p:nvPr/>
        </p:nvPicPr>
        <p:blipFill>
          <a:blip r:embed="rId2"/>
          <a:stretch>
            <a:fillRect/>
          </a:stretch>
        </p:blipFill>
        <p:spPr>
          <a:xfrm>
            <a:off x="1094918" y="413264"/>
            <a:ext cx="6601282" cy="5682736"/>
          </a:xfrm>
          <a:prstGeom prst="rect">
            <a:avLst/>
          </a:prstGeom>
        </p:spPr>
      </p:pic>
    </p:spTree>
    <p:extLst>
      <p:ext uri="{BB962C8B-B14F-4D97-AF65-F5344CB8AC3E}">
        <p14:creationId xmlns:p14="http://schemas.microsoft.com/office/powerpoint/2010/main" val="1531049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83</a:t>
            </a:fld>
            <a:endParaRPr lang="en-US"/>
          </a:p>
        </p:txBody>
      </p:sp>
      <p:pic>
        <p:nvPicPr>
          <p:cNvPr id="5"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33" t="1918" r="1643" b="548"/>
          <a:stretch>
            <a:fillRect/>
          </a:stretch>
        </p:blipFill>
        <p:spPr bwMode="auto">
          <a:xfrm>
            <a:off x="1066800" y="609600"/>
            <a:ext cx="7023085" cy="5289550"/>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25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84</a:t>
            </a:fld>
            <a:endParaRPr lang="en-US"/>
          </a:p>
        </p:txBody>
      </p:sp>
      <p:sp>
        <p:nvSpPr>
          <p:cNvPr id="5" name="Rectangle 4"/>
          <p:cNvSpPr/>
          <p:nvPr/>
        </p:nvSpPr>
        <p:spPr>
          <a:xfrm>
            <a:off x="228600" y="228600"/>
            <a:ext cx="8686800" cy="4431983"/>
          </a:xfrm>
          <a:prstGeom prst="rect">
            <a:avLst/>
          </a:prstGeom>
        </p:spPr>
        <p:txBody>
          <a:bodyPr wrap="square">
            <a:spAutoFit/>
          </a:bodyPr>
          <a:lstStyle/>
          <a:p>
            <a:pPr algn="just">
              <a:lnSpc>
                <a:spcPct val="150000"/>
              </a:lnSpc>
            </a:pPr>
            <a:r>
              <a:rPr lang="en-IN" sz="2800" b="1" dirty="0">
                <a:latin typeface="Calibri body"/>
              </a:rPr>
              <a:t>Composition</a:t>
            </a:r>
          </a:p>
          <a:p>
            <a:pPr marL="342900" indent="-342900" algn="just">
              <a:lnSpc>
                <a:spcPct val="150000"/>
              </a:lnSpc>
              <a:buFont typeface="Arial" pitchFamily="34" charset="0"/>
              <a:buChar char="•"/>
            </a:pPr>
            <a:r>
              <a:rPr lang="en-IN" sz="2000" dirty="0">
                <a:latin typeface="Calibri body"/>
              </a:rPr>
              <a:t>Composition is a form of aggregation that represents an association between entities, where there is a strong ownership between the </a:t>
            </a:r>
            <a:r>
              <a:rPr lang="en-IN" sz="2000" b="1" dirty="0">
                <a:latin typeface="Calibri body"/>
              </a:rPr>
              <a:t>whole</a:t>
            </a:r>
            <a:r>
              <a:rPr lang="en-IN" sz="2000" dirty="0">
                <a:latin typeface="Calibri body"/>
              </a:rPr>
              <a:t> and the </a:t>
            </a:r>
            <a:r>
              <a:rPr lang="en-IN" sz="2000" b="1" dirty="0">
                <a:latin typeface="Calibri body"/>
              </a:rPr>
              <a:t>part</a:t>
            </a:r>
            <a:r>
              <a:rPr lang="en-IN" sz="2000" dirty="0">
                <a:latin typeface="Calibri body"/>
              </a:rPr>
              <a:t>.</a:t>
            </a:r>
          </a:p>
          <a:p>
            <a:pPr marL="342900" indent="-342900" algn="just">
              <a:lnSpc>
                <a:spcPct val="150000"/>
              </a:lnSpc>
              <a:buFont typeface="Arial" pitchFamily="34" charset="0"/>
              <a:buChar char="•"/>
            </a:pPr>
            <a:r>
              <a:rPr lang="en-IN" sz="2000" dirty="0">
                <a:latin typeface="Calibri body"/>
              </a:rPr>
              <a:t>For example, a tree and a branch have a composition relationship. A branch is 'part' of a 'whole' tree - we cannot cut the branch and add it to another tree.</a:t>
            </a:r>
          </a:p>
          <a:p>
            <a:pPr marL="342900" indent="-342900" algn="just">
              <a:lnSpc>
                <a:spcPct val="150000"/>
              </a:lnSpc>
              <a:buFont typeface="Arial" pitchFamily="34" charset="0"/>
              <a:buChar char="•"/>
            </a:pPr>
            <a:r>
              <a:rPr lang="en-IN" sz="2000" dirty="0">
                <a:latin typeface="Calibri body"/>
              </a:rPr>
              <a:t>Representation of composition in ER diagrams</a:t>
            </a:r>
          </a:p>
          <a:p>
            <a:pPr marL="342900" indent="-342900" algn="just">
              <a:lnSpc>
                <a:spcPct val="150000"/>
              </a:lnSpc>
              <a:buFont typeface="Arial" pitchFamily="34" charset="0"/>
              <a:buChar char="•"/>
            </a:pPr>
            <a:r>
              <a:rPr lang="en-IN" sz="2000" dirty="0">
                <a:latin typeface="Calibri body"/>
              </a:rPr>
              <a:t>A line with a filled diamond at the end is used to represent composition.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690" y="5299364"/>
            <a:ext cx="496062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8758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04800" y="1295400"/>
            <a:ext cx="3978649" cy="4114800"/>
          </a:xfrm>
          <a:prstGeom prst="rect">
            <a:avLst/>
          </a:prstGeom>
        </p:spPr>
      </p:pic>
      <p:sp>
        <p:nvSpPr>
          <p:cNvPr id="4" name="Slide Number Placeholder 3"/>
          <p:cNvSpPr>
            <a:spLocks noGrp="1"/>
          </p:cNvSpPr>
          <p:nvPr>
            <p:ph type="sldNum" sz="quarter" idx="12"/>
          </p:nvPr>
        </p:nvSpPr>
        <p:spPr/>
        <p:txBody>
          <a:bodyPr/>
          <a:lstStyle/>
          <a:p>
            <a:fld id="{9AB37E36-A941-4F8E-9CC6-4E72DA751398}" type="slidenum">
              <a:rPr lang="en-US" smtClean="0"/>
              <a:pPr/>
              <a:t>85</a:t>
            </a:fld>
            <a:endParaRPr lang="en-US"/>
          </a:p>
        </p:txBody>
      </p:sp>
      <p:pic>
        <p:nvPicPr>
          <p:cNvPr id="6" name="Picture 5"/>
          <p:cNvPicPr>
            <a:picLocks noChangeAspect="1"/>
          </p:cNvPicPr>
          <p:nvPr/>
        </p:nvPicPr>
        <p:blipFill>
          <a:blip r:embed="rId3"/>
          <a:stretch>
            <a:fillRect/>
          </a:stretch>
        </p:blipFill>
        <p:spPr>
          <a:xfrm>
            <a:off x="4572000" y="1955840"/>
            <a:ext cx="4310471" cy="3444528"/>
          </a:xfrm>
          <a:prstGeom prst="rect">
            <a:avLst/>
          </a:prstGeom>
        </p:spPr>
      </p:pic>
    </p:spTree>
    <p:extLst>
      <p:ext uri="{BB962C8B-B14F-4D97-AF65-F5344CB8AC3E}">
        <p14:creationId xmlns:p14="http://schemas.microsoft.com/office/powerpoint/2010/main" val="39631356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86</a:t>
            </a:fld>
            <a:endParaRPr lang="en-US"/>
          </a:p>
        </p:txBody>
      </p:sp>
      <p:pic>
        <p:nvPicPr>
          <p:cNvPr id="5" name="Picture 4"/>
          <p:cNvPicPr>
            <a:picLocks noChangeAspect="1"/>
          </p:cNvPicPr>
          <p:nvPr/>
        </p:nvPicPr>
        <p:blipFill>
          <a:blip r:embed="rId2"/>
          <a:stretch>
            <a:fillRect/>
          </a:stretch>
        </p:blipFill>
        <p:spPr>
          <a:xfrm>
            <a:off x="152399" y="990599"/>
            <a:ext cx="8907113" cy="3950111"/>
          </a:xfrm>
          <a:prstGeom prst="rect">
            <a:avLst/>
          </a:prstGeom>
        </p:spPr>
      </p:pic>
    </p:spTree>
    <p:extLst>
      <p:ext uri="{BB962C8B-B14F-4D97-AF65-F5344CB8AC3E}">
        <p14:creationId xmlns:p14="http://schemas.microsoft.com/office/powerpoint/2010/main" val="34315359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87</a:t>
            </a:fld>
            <a:endParaRPr lang="en-US"/>
          </a:p>
        </p:txBody>
      </p:sp>
      <p:pic>
        <p:nvPicPr>
          <p:cNvPr id="5"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3025" t="560" r="13025" b="841"/>
          <a:stretch>
            <a:fillRect/>
          </a:stretch>
        </p:blipFill>
        <p:spPr bwMode="auto">
          <a:xfrm>
            <a:off x="-7171" y="0"/>
            <a:ext cx="9151171" cy="6721475"/>
          </a:xfrm>
          <a:prstGeom prst="rect">
            <a:avLst/>
          </a:prstGeom>
          <a:noFill/>
          <a:ln w="38100" cmpd="dbl">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58706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B37E36-A941-4F8E-9CC6-4E72DA751398}" type="slidenum">
              <a:rPr lang="en-US" smtClean="0"/>
              <a:pPr/>
              <a:t>88</a:t>
            </a:fld>
            <a:endParaRPr lang="en-US"/>
          </a:p>
        </p:txBody>
      </p:sp>
      <p:pic>
        <p:nvPicPr>
          <p:cNvPr id="5" name="Picture 4"/>
          <p:cNvPicPr>
            <a:picLocks noChangeAspect="1"/>
          </p:cNvPicPr>
          <p:nvPr/>
        </p:nvPicPr>
        <p:blipFill>
          <a:blip r:embed="rId2"/>
          <a:stretch>
            <a:fillRect/>
          </a:stretch>
        </p:blipFill>
        <p:spPr>
          <a:xfrm>
            <a:off x="838200" y="-1"/>
            <a:ext cx="7696200" cy="6858001"/>
          </a:xfrm>
          <a:prstGeom prst="rect">
            <a:avLst/>
          </a:prstGeom>
        </p:spPr>
      </p:pic>
    </p:spTree>
    <p:extLst>
      <p:ext uri="{BB962C8B-B14F-4D97-AF65-F5344CB8AC3E}">
        <p14:creationId xmlns:p14="http://schemas.microsoft.com/office/powerpoint/2010/main" val="313020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BDF483-6EC4-09A6-73E8-F7628D57ED16}"/>
              </a:ext>
            </a:extLst>
          </p:cNvPr>
          <p:cNvSpPr>
            <a:spLocks noGrp="1"/>
          </p:cNvSpPr>
          <p:nvPr>
            <p:ph idx="1"/>
          </p:nvPr>
        </p:nvSpPr>
        <p:spPr>
          <a:xfrm>
            <a:off x="457200" y="1005840"/>
            <a:ext cx="8229600" cy="4389120"/>
          </a:xfrm>
        </p:spPr>
        <p:txBody>
          <a:bodyPr/>
          <a:lstStyle/>
          <a:p>
            <a:pPr algn="just">
              <a:lnSpc>
                <a:spcPct val="150000"/>
              </a:lnSpc>
            </a:pPr>
            <a:r>
              <a:rPr lang="en-US" dirty="0"/>
              <a:t>However in ER Modeling, To connect a weak Entity with others, you should use a weak relationship notation as given below</a:t>
            </a:r>
          </a:p>
          <a:p>
            <a:pPr algn="just">
              <a:lnSpc>
                <a:spcPct val="150000"/>
              </a:lnSpc>
            </a:pPr>
            <a:endParaRPr lang="en-US" dirty="0"/>
          </a:p>
          <a:p>
            <a:pPr algn="just">
              <a:lnSpc>
                <a:spcPct val="150000"/>
              </a:lnSpc>
            </a:pPr>
            <a:endParaRPr lang="en-IN" dirty="0"/>
          </a:p>
        </p:txBody>
      </p:sp>
      <p:sp>
        <p:nvSpPr>
          <p:cNvPr id="4" name="Slide Number Placeholder 3">
            <a:extLst>
              <a:ext uri="{FF2B5EF4-FFF2-40B4-BE49-F238E27FC236}">
                <a16:creationId xmlns:a16="http://schemas.microsoft.com/office/drawing/2014/main" id="{EDA2720B-EA64-4EFD-BE53-D27FFEB6A794}"/>
              </a:ext>
            </a:extLst>
          </p:cNvPr>
          <p:cNvSpPr>
            <a:spLocks noGrp="1"/>
          </p:cNvSpPr>
          <p:nvPr>
            <p:ph type="sldNum" sz="quarter" idx="12"/>
          </p:nvPr>
        </p:nvSpPr>
        <p:spPr/>
        <p:txBody>
          <a:bodyPr/>
          <a:lstStyle/>
          <a:p>
            <a:fld id="{9AB37E36-A941-4F8E-9CC6-4E72DA751398}" type="slidenum">
              <a:rPr lang="en-US" smtClean="0"/>
              <a:pPr/>
              <a:t>9</a:t>
            </a:fld>
            <a:endParaRPr lang="en-US"/>
          </a:p>
        </p:txBody>
      </p:sp>
      <p:pic>
        <p:nvPicPr>
          <p:cNvPr id="6" name="Picture 5">
            <a:extLst>
              <a:ext uri="{FF2B5EF4-FFF2-40B4-BE49-F238E27FC236}">
                <a16:creationId xmlns:a16="http://schemas.microsoft.com/office/drawing/2014/main" id="{F993B80E-15CE-A507-B054-7D773909476A}"/>
              </a:ext>
            </a:extLst>
          </p:cNvPr>
          <p:cNvPicPr>
            <a:picLocks noChangeAspect="1"/>
          </p:cNvPicPr>
          <p:nvPr/>
        </p:nvPicPr>
        <p:blipFill>
          <a:blip r:embed="rId2"/>
          <a:stretch>
            <a:fillRect/>
          </a:stretch>
        </p:blipFill>
        <p:spPr>
          <a:xfrm>
            <a:off x="2819400" y="3200400"/>
            <a:ext cx="2924175" cy="2066925"/>
          </a:xfrm>
          <a:prstGeom prst="rect">
            <a:avLst/>
          </a:prstGeom>
        </p:spPr>
      </p:pic>
    </p:spTree>
    <p:extLst>
      <p:ext uri="{BB962C8B-B14F-4D97-AF65-F5344CB8AC3E}">
        <p14:creationId xmlns:p14="http://schemas.microsoft.com/office/powerpoint/2010/main" val="42659937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3062</TotalTime>
  <Words>4072</Words>
  <Application>Microsoft Office PowerPoint</Application>
  <PresentationFormat>On-screen Show (4:3)</PresentationFormat>
  <Paragraphs>357</Paragraphs>
  <Slides>88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88</vt:i4>
      </vt:variant>
    </vt:vector>
  </HeadingPairs>
  <TitlesOfParts>
    <vt:vector size="104" baseType="lpstr">
      <vt:lpstr>arial</vt:lpstr>
      <vt:lpstr>arial</vt:lpstr>
      <vt:lpstr>Calibri</vt:lpstr>
      <vt:lpstr>Calibri body</vt:lpstr>
      <vt:lpstr>Constantia</vt:lpstr>
      <vt:lpstr>gibson</vt:lpstr>
      <vt:lpstr>Heebo</vt:lpstr>
      <vt:lpstr>inter-bold</vt:lpstr>
      <vt:lpstr>inter-regular</vt:lpstr>
      <vt:lpstr>Nunito</vt:lpstr>
      <vt:lpstr>PT Sans</vt:lpstr>
      <vt:lpstr>Roboto</vt:lpstr>
      <vt:lpstr>Source Sans Pro</vt:lpstr>
      <vt:lpstr>urw-din</vt:lpstr>
      <vt:lpstr>Wingdings 2</vt:lpstr>
      <vt:lpstr>Flow</vt:lpstr>
      <vt:lpstr>      Strong Entity  </vt:lpstr>
      <vt:lpstr>PowerPoint Presentation</vt:lpstr>
      <vt:lpstr>PowerPoint Presentation</vt:lpstr>
      <vt:lpstr>Weak Entity</vt:lpstr>
      <vt:lpstr>PowerPoint Presentation</vt:lpstr>
      <vt:lpstr>Representation  </vt:lpstr>
      <vt:lpstr>Difference </vt:lpstr>
      <vt:lpstr>Relationships</vt:lpstr>
      <vt:lpstr>PowerPoint Presentation</vt:lpstr>
      <vt:lpstr>Degree of a Relationship</vt:lpstr>
      <vt:lpstr>Unary relationship </vt:lpstr>
      <vt:lpstr>Binary relationship </vt:lpstr>
      <vt:lpstr>PowerPoint Presentation</vt:lpstr>
      <vt:lpstr>Ternary relationship </vt:lpstr>
      <vt:lpstr>PowerPoint Presentation</vt:lpstr>
      <vt:lpstr>PowerPoint Presentation</vt:lpstr>
      <vt:lpstr>N-ary Relationship</vt:lpstr>
      <vt:lpstr>Mapping Cardinalities</vt:lpstr>
      <vt:lpstr>One-to-one</vt:lpstr>
      <vt:lpstr>PowerPoint Presentation</vt:lpstr>
      <vt:lpstr>One-to-many </vt:lpstr>
      <vt:lpstr>PowerPoint Presentation</vt:lpstr>
      <vt:lpstr>Many-to-one </vt:lpstr>
      <vt:lpstr>PowerPoint Presentation</vt:lpstr>
      <vt:lpstr>Many-to-Many (M:N)</vt:lpstr>
      <vt:lpstr>PowerPoint Presentation</vt:lpstr>
      <vt:lpstr>PowerPoint Presentation</vt:lpstr>
      <vt:lpstr>Participation Constraint / Minimum cardinality constraint</vt:lpstr>
      <vt:lpstr>Participation Constraint</vt:lpstr>
      <vt:lpstr>Total Participation</vt:lpstr>
      <vt:lpstr>Partial Participation</vt:lpstr>
      <vt:lpstr>PowerPoint Presentation</vt:lpstr>
      <vt:lpstr>PowerPoint Presentation</vt:lpstr>
      <vt:lpstr>PowerPoint Presentation</vt:lpstr>
      <vt:lpstr>PowerPoint Presentation</vt:lpstr>
      <vt:lpstr>PowerPoint Presentation</vt:lpstr>
      <vt:lpstr> What are Keys in DBMS?</vt:lpstr>
      <vt:lpstr> Keys in 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 Key </vt:lpstr>
      <vt:lpstr>Candidate keys</vt:lpstr>
      <vt:lpstr>PowerPoint Presentation</vt:lpstr>
      <vt:lpstr>PowerPoint Presentation</vt:lpstr>
      <vt:lpstr>Primary key </vt:lpstr>
      <vt:lpstr>PowerPoint Presentation</vt:lpstr>
      <vt:lpstr> Foreign key in DBMS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sai</dc:creator>
  <cp:lastModifiedBy>Atharv Patil</cp:lastModifiedBy>
  <cp:revision>583</cp:revision>
  <dcterms:created xsi:type="dcterms:W3CDTF">2020-08-02T04:39:59Z</dcterms:created>
  <dcterms:modified xsi:type="dcterms:W3CDTF">2023-01-22T09:45:21Z</dcterms:modified>
</cp:coreProperties>
</file>